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60" r:id="rId26"/>
    <p:sldId id="25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11"/>
    <p:restoredTop sz="75985"/>
  </p:normalViewPr>
  <p:slideViewPr>
    <p:cSldViewPr snapToGrid="0" snapToObjects="1">
      <p:cViewPr varScale="1">
        <p:scale>
          <a:sx n="78" d="100"/>
          <a:sy n="78" d="100"/>
        </p:scale>
        <p:origin x="16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E1441-A164-2D49-B909-CA97C3EBAF4F}" type="datetimeFigureOut">
              <a:rPr lang="en-US" smtClean="0"/>
              <a:t>2/19/17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869CF-BB08-7246-B624-C2AA7E6B0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28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 CHECK: 10 min</a:t>
            </a:r>
          </a:p>
          <a:p>
            <a:r>
              <a:rPr lang="en-US" dirty="0" smtClean="0"/>
              <a:t>As you age, you lose more bone than you make</a:t>
            </a:r>
          </a:p>
          <a:p>
            <a:r>
              <a:rPr lang="en-US" dirty="0" smtClean="0"/>
              <a:t>Bones become thin and susceptible to fracture</a:t>
            </a:r>
          </a:p>
          <a:p>
            <a:r>
              <a:rPr lang="en-US" dirty="0" smtClean="0"/>
              <a:t>Can lead to osteoporosis which is a condition of progressive bone less that is painful, disfiguring </a:t>
            </a:r>
          </a:p>
          <a:p>
            <a:r>
              <a:rPr lang="en-US" dirty="0" smtClean="0"/>
              <a:t>and debilitating</a:t>
            </a:r>
          </a:p>
          <a:p>
            <a:r>
              <a:rPr lang="en-US" dirty="0" smtClean="0"/>
              <a:t>vulnerable to injury from wear and tear</a:t>
            </a:r>
          </a:p>
          <a:p>
            <a:r>
              <a:rPr lang="en-US" dirty="0" smtClean="0"/>
              <a:t>repetitive motion and stress</a:t>
            </a:r>
          </a:p>
          <a:p>
            <a:r>
              <a:rPr lang="en-US" dirty="0" smtClean="0"/>
              <a:t>arthritis: characterized by pain and stiffness in the joints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6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Genetics can play in play a part in whether you get </a:t>
            </a:r>
            <a:r>
              <a:rPr lang="en-US" dirty="0" err="1" smtClean="0"/>
              <a:t>osteo</a:t>
            </a:r>
            <a:r>
              <a:rPr lang="en-US" dirty="0" smtClean="0"/>
              <a:t>.</a:t>
            </a:r>
          </a:p>
          <a:p>
            <a:r>
              <a:rPr lang="en-US" dirty="0" smtClean="0"/>
              <a:t>Caucasian and Asian women are more likely.</a:t>
            </a:r>
          </a:p>
          <a:p>
            <a:r>
              <a:rPr lang="en-US" dirty="0" smtClean="0"/>
              <a:t>Certain medications and medical conditions like rheumatoid arthritis</a:t>
            </a:r>
          </a:p>
          <a:p>
            <a:r>
              <a:rPr lang="en-US" dirty="0" smtClean="0"/>
              <a:t>can accelerate bone loss</a:t>
            </a:r>
          </a:p>
          <a:p>
            <a:r>
              <a:rPr lang="en-US" dirty="0" smtClean="0"/>
              <a:t>On the flip side, regular weight-bearing exercise</a:t>
            </a:r>
          </a:p>
          <a:p>
            <a:r>
              <a:rPr lang="en-US" dirty="0" smtClean="0"/>
              <a:t>helps reduce bone less, reduce joint pain and stiffness,</a:t>
            </a:r>
          </a:p>
          <a:p>
            <a:r>
              <a:rPr lang="en-US" dirty="0" smtClean="0"/>
              <a:t>retain muscle strength and endurance</a:t>
            </a:r>
          </a:p>
          <a:p>
            <a:r>
              <a:rPr lang="en-US" dirty="0" smtClean="0"/>
              <a:t>"Inactivity wreaks much more havoc on muscles than time does”</a:t>
            </a:r>
          </a:p>
          <a:p>
            <a:r>
              <a:rPr lang="en-US" dirty="0" smtClean="0"/>
              <a:t>sun can cause skin damage like brown age spots and skin cancers but too much sunscreen can block your skin's ability to use the sun to produce vitamin 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65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62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less able to perceive cold</a:t>
            </a:r>
          </a:p>
          <a:p>
            <a:r>
              <a:rPr lang="en-US" dirty="0" smtClean="0"/>
              <a:t>blood vessels in skin don't have youthful ability to conserve heat</a:t>
            </a:r>
          </a:p>
          <a:p>
            <a:r>
              <a:rPr lang="en-US" dirty="0" smtClean="0"/>
              <a:t>may not be able to shiver which is heat-producing</a:t>
            </a:r>
          </a:p>
          <a:p>
            <a:r>
              <a:rPr lang="en-US" dirty="0" smtClean="0"/>
              <a:t>lack the ability to dissipate normal body heat</a:t>
            </a:r>
          </a:p>
          <a:p>
            <a:r>
              <a:rPr lang="en-US" dirty="0" smtClean="0"/>
              <a:t>decreased sense of thirst, so may suffer from lack of fluid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97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algn="l" rtl="0"/>
            <a:r>
              <a:rPr lang="en-US" sz="1200" b="0" i="0" u="none" strike="noStrike" baseline="0" dirty="0" smtClean="0">
                <a:latin typeface="Times New Roman" charset="0"/>
              </a:rPr>
              <a:t>LDL is low density lipoproteins, the "bad" cholesterol</a:t>
            </a:r>
          </a:p>
          <a:p>
            <a:pPr marR="0" algn="l" rtl="0"/>
            <a:r>
              <a:rPr lang="en-US" sz="1200" b="0" i="0" u="none" strike="noStrike" baseline="0" dirty="0" smtClean="0">
                <a:latin typeface="Times New Roman" charset="0"/>
              </a:rPr>
              <a:t>leads to plaque buildup</a:t>
            </a:r>
          </a:p>
          <a:p>
            <a:pPr marR="0" algn="l" rtl="0"/>
            <a:r>
              <a:rPr lang="en-US" sz="1200" b="0" i="0" u="none" strike="noStrike" baseline="0" dirty="0" smtClean="0">
                <a:latin typeface="Times New Roman" charset="0"/>
              </a:rPr>
              <a:t>thought that estrogen may help keep blood cholesterol</a:t>
            </a:r>
          </a:p>
          <a:p>
            <a:pPr marR="0" algn="l" rtl="0"/>
            <a:r>
              <a:rPr lang="en-US" sz="1200" b="0" i="0" u="none" strike="noStrike" baseline="0" dirty="0" smtClean="0">
                <a:latin typeface="Times New Roman" charset="0"/>
              </a:rPr>
              <a:t>lower risk of heart attack and stroke from clogged arteries</a:t>
            </a:r>
          </a:p>
          <a:p>
            <a:pPr marR="0" algn="l" rtl="0"/>
            <a:r>
              <a:rPr lang="en-US" sz="1200" b="0" i="0" u="none" strike="noStrike" baseline="0" dirty="0" smtClean="0">
                <a:latin typeface="Times New Roman" charset="0"/>
              </a:rPr>
              <a:t>but after menopause, women's risk rises steadily each year</a:t>
            </a:r>
          </a:p>
          <a:p>
            <a:pPr marR="0" algn="l" rtl="0"/>
            <a:r>
              <a:rPr lang="en-US" sz="1200" b="0" i="0" u="none" strike="noStrike" baseline="0" dirty="0" smtClean="0">
                <a:latin typeface="Times New Roman" charset="0"/>
              </a:rPr>
              <a:t>They don't know why high blood pressure is more likely with age</a:t>
            </a:r>
          </a:p>
          <a:p>
            <a:pPr marR="0" algn="l" rtl="0"/>
            <a:r>
              <a:rPr lang="en-US" sz="1200" b="0" i="0" u="none" strike="noStrike" baseline="0" dirty="0" smtClean="0">
                <a:latin typeface="Times New Roman" charset="0"/>
              </a:rPr>
              <a:t>Studies show that less technologically advanced countries have virtually no high blood pressure with advancing age, while industrialized nations such as the United States show a steady increase.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54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TIME CHECK: 20 min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 66 % of people who have a stroke die or are left with permanent physical disabilities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EDSAP is still a prototype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headset that records electrical impulses in the brain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mobile app that analyzes the brainwaves, determines likelihood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technology could eventually be built into glasses, hairpins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BURL concepts: portable battery powered ultrasound device for detecting and potentially treating strokes</a:t>
            </a:r>
          </a:p>
          <a:p>
            <a:r>
              <a:rPr lang="en-US" dirty="0" smtClean="0"/>
              <a:t>Samsung WELT</a:t>
            </a:r>
          </a:p>
          <a:p>
            <a:r>
              <a:rPr lang="en-US" dirty="0" smtClean="0"/>
              <a:t>It measures your waistline and sends alerts when you overeat. </a:t>
            </a:r>
          </a:p>
          <a:p>
            <a:r>
              <a:rPr lang="en-US" dirty="0" smtClean="0"/>
              <a:t>It tracks the steps you take and the amount of time you’ve remained inactive, </a:t>
            </a:r>
          </a:p>
          <a:p>
            <a:r>
              <a:rPr lang="en-US" dirty="0" smtClean="0"/>
              <a:t>and provides actionable insights based on these measurements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06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TIME CHECK: 26 min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fluids helps preserve kidney function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21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thymus gland: produces hormones that keep our immune system intact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43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BMR is rate at which you burn calories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dependent upon body composition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muscles, more calories you burn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muscle requires more calories than fat to sustain itself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ovaries stop producing estrogen, muscle mass may diminish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 risk for heart disease if shaped like an apple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store fat in mid-section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rather than a pear: store weight in hips and buttocks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36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TIME CHECK: 30 min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well-conditioned older people may reach levels of lung function that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exceed those of much younger people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loss of pulmonary function is a major predictor of disease and death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in older adults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37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cataracts: cloud your vision by preventing light from getting through the clear lens of the eye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pupils: the black holes in the iris that respond to light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glaucoma: the product of excessive pressure inside your eyeball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cataracts form at a snail's pace,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painloss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glaucoma is symptom-free until it's too late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retina: paper thin lining the back of your eyeball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87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 are more prone to hearing loss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44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sense of small changes vary from person to person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 sense of taste for sweet, salty, bitter, and sour foods may be remarkably intact until you're well into your seventies??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zinc deficiency can cause a decreased sense of taste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damage from infections such as flu, colds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can be permanent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4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Alzheimer's includes trouble with language or recognizing objects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 interactions wards off depression and stress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which can contribute to memory loss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smoking in middle age and older might increase your risk of dementia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02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TIME CHECK: 40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6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Instrumental activities of daily living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835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Actually</a:t>
            </a:r>
            <a:r>
              <a:rPr lang="en-US" baseline="0" dirty="0" smtClean="0"/>
              <a:t> AT can help reduce functional decline</a:t>
            </a:r>
          </a:p>
          <a:p>
            <a:r>
              <a:rPr lang="en-US" baseline="0" dirty="0" smtClean="0"/>
              <a:t>And improve well-being by promoting independence</a:t>
            </a:r>
          </a:p>
          <a:p>
            <a:r>
              <a:rPr lang="en-US" baseline="0" dirty="0" smtClean="0"/>
              <a:t>And reduce depressive symptoms</a:t>
            </a:r>
          </a:p>
          <a:p>
            <a:r>
              <a:rPr lang="en-US" baseline="0" dirty="0" smtClean="0"/>
              <a:t>And increase levels of social participation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45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Science now knows that our brains continue to grow neurons as we age and can reshape itself in response to what it learns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Retirement</a:t>
            </a:r>
          </a:p>
          <a:p>
            <a:r>
              <a:rPr lang="en-US" dirty="0" smtClean="0"/>
              <a:t>Senior Discounts</a:t>
            </a:r>
          </a:p>
          <a:p>
            <a:r>
              <a:rPr lang="en-US" dirty="0" smtClean="0"/>
              <a:t>Wisdom</a:t>
            </a:r>
          </a:p>
          <a:p>
            <a:r>
              <a:rPr lang="en-US" dirty="0" smtClean="0"/>
              <a:t>Perspective</a:t>
            </a:r>
          </a:p>
          <a:p>
            <a:r>
              <a:rPr lang="en-US" dirty="0" smtClean="0"/>
              <a:t>Not</a:t>
            </a:r>
            <a:r>
              <a:rPr lang="en-US" baseline="0" dirty="0" smtClean="0"/>
              <a:t> giving a </a:t>
            </a:r>
            <a:r>
              <a:rPr lang="en-US" baseline="0" dirty="0" err="1" smtClean="0"/>
              <a:t>sh</a:t>
            </a:r>
            <a:r>
              <a:rPr lang="en-US" baseline="0" dirty="0" smtClean="0"/>
              <a:t>*t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666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69CF-BB08-7246-B624-C2AA7E6B0A9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14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3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5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34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4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3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5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1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14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36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3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C2402-5436-D24C-BB95-4DAE648939F5}" type="datetimeFigureOut">
              <a:rPr lang="en-US" smtClean="0"/>
              <a:t>2/19/17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B05A8-A93B-BE4C-8056-FF94F401D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health.howstuffworks.com/wellness/aging/aging-process/aging.htm" TargetMode="External"/><Relationship Id="rId4" Type="http://schemas.openxmlformats.org/officeDocument/2006/relationships/hyperlink" Target="http://www.webmd.com/healthy-aging/features/normal-aging-changes-and-symptoms?page=43" TargetMode="External"/><Relationship Id="rId5" Type="http://schemas.openxmlformats.org/officeDocument/2006/relationships/hyperlink" Target="http://www.mayoclinic.org/healthy-lifestyle/healthy-aging/in-depth/aging/art-20046070?pg=2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idener.edu/about/campus_resources/wolfgram_library/documents/life_span_chart_final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19074"/>
            <a:ext cx="9144000" cy="1038726"/>
          </a:xfrm>
        </p:spPr>
        <p:txBody>
          <a:bodyPr/>
          <a:lstStyle/>
          <a:p>
            <a:r>
              <a:rPr lang="en-US" dirty="0" smtClean="0"/>
              <a:t>April Simmons</a:t>
            </a:r>
          </a:p>
          <a:p>
            <a:r>
              <a:rPr lang="en-US" dirty="0" smtClean="0"/>
              <a:t>February 20, 2017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835392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CS 8803AT Assistive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621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</a:p>
          <a:p>
            <a:r>
              <a:rPr lang="en-US" dirty="0" smtClean="0"/>
              <a:t>Causes</a:t>
            </a:r>
          </a:p>
          <a:p>
            <a:r>
              <a:rPr lang="en-US" dirty="0" smtClean="0"/>
              <a:t>Physiological Effects</a:t>
            </a:r>
          </a:p>
          <a:p>
            <a:r>
              <a:rPr lang="en-US" dirty="0" smtClean="0"/>
              <a:t>Personal, Familial &amp; Social Effects</a:t>
            </a:r>
          </a:p>
          <a:p>
            <a:r>
              <a:rPr lang="en-US" dirty="0" smtClean="0"/>
              <a:t>AT Use &amp; Acceptance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801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Definition: Stages of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3"/>
          <a:lstStyle/>
          <a:p>
            <a:pPr indent="-215900"/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766915"/>
              </p:ext>
            </p:extLst>
          </p:nvPr>
        </p:nvGraphicFramePr>
        <p:xfrm>
          <a:off x="838200" y="1468582"/>
          <a:ext cx="10051473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5836"/>
                <a:gridCol w="4516582"/>
                <a:gridCol w="3519055"/>
              </a:tblGrid>
              <a:tr h="3061854">
                <a:tc>
                  <a:txBody>
                    <a:bodyPr/>
                    <a:lstStyle/>
                    <a:p>
                      <a:endParaRPr lang="en-US" sz="28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0-2 years: Infancy</a:t>
                      </a:r>
                    </a:p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2-12 years: Childhood</a:t>
                      </a:r>
                    </a:p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13-18 years: Adolescence</a:t>
                      </a:r>
                    </a:p>
                    <a:p>
                      <a:pPr marL="12700" indent="0">
                        <a:tabLst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18-25 years: Young Adulthood</a:t>
                      </a:r>
                    </a:p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25-40 years: Adulthood</a:t>
                      </a:r>
                    </a:p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40-60 years: Middle Age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6206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60+ Old Age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60-65 Later Adulthood</a:t>
                      </a:r>
                    </a:p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65+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Old Age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60-65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Later Adulthood</a:t>
                      </a:r>
                    </a:p>
                    <a:p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65-74 Young-old</a:t>
                      </a:r>
                    </a:p>
                    <a:p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75-84 Middle-old</a:t>
                      </a:r>
                    </a:p>
                    <a:p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85+ Old-old</a:t>
                      </a:r>
                      <a:endParaRPr lang="en-US" sz="28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137" y="1027906"/>
            <a:ext cx="4038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349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&amp;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Causes</a:t>
            </a:r>
          </a:p>
          <a:p>
            <a:pPr lvl="1"/>
            <a:r>
              <a:rPr lang="en-US" dirty="0" smtClean="0"/>
              <a:t>Being born</a:t>
            </a:r>
          </a:p>
          <a:p>
            <a:pPr lvl="1"/>
            <a:r>
              <a:rPr lang="en-US" dirty="0" smtClean="0"/>
              <a:t>Living past 60, or 65</a:t>
            </a:r>
          </a:p>
          <a:p>
            <a:r>
              <a:rPr lang="en-US" dirty="0" smtClean="0"/>
              <a:t>Why does aging cause changes in the body?</a:t>
            </a:r>
          </a:p>
          <a:p>
            <a:pPr lvl="1"/>
            <a:r>
              <a:rPr lang="en-US" dirty="0" smtClean="0"/>
              <a:t>No definitive theory</a:t>
            </a:r>
          </a:p>
          <a:p>
            <a:pPr lvl="1"/>
            <a:r>
              <a:rPr lang="en-US" dirty="0" smtClean="0"/>
              <a:t>Damage is a popular theory</a:t>
            </a:r>
          </a:p>
          <a:p>
            <a:r>
              <a:rPr lang="en-US" dirty="0" smtClean="0"/>
              <a:t>Aging affects everyone differently</a:t>
            </a:r>
          </a:p>
          <a:p>
            <a:pPr lvl="1"/>
            <a:r>
              <a:rPr lang="en-US" dirty="0" smtClean="0"/>
              <a:t>Genetics, gender, race, lifestyle, attitude</a:t>
            </a:r>
          </a:p>
          <a:p>
            <a:r>
              <a:rPr lang="en-US" dirty="0" smtClean="0"/>
              <a:t>3 Types of AT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037" y="3471110"/>
            <a:ext cx="32258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98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Anatomical Changes: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bone loss</a:t>
            </a:r>
          </a:p>
          <a:p>
            <a:pPr lvl="1"/>
            <a:r>
              <a:rPr lang="en-US" dirty="0" smtClean="0"/>
              <a:t>results in: susceptible to fracture and osteoporosis</a:t>
            </a:r>
            <a:endParaRPr lang="en-US" dirty="0"/>
          </a:p>
          <a:p>
            <a:r>
              <a:rPr lang="en-US" dirty="0" smtClean="0"/>
              <a:t>shrinking with age</a:t>
            </a:r>
            <a:endParaRPr lang="en-US" dirty="0"/>
          </a:p>
          <a:p>
            <a:r>
              <a:rPr lang="en-US" dirty="0" smtClean="0"/>
              <a:t>joints become less resistant</a:t>
            </a:r>
            <a:endParaRPr lang="en-US" dirty="0"/>
          </a:p>
          <a:p>
            <a:pPr lvl="1"/>
            <a:r>
              <a:rPr lang="en-US" dirty="0" smtClean="0"/>
              <a:t>vulnerable to injury and to arthritis</a:t>
            </a:r>
            <a:endParaRPr lang="en-US" dirty="0"/>
          </a:p>
          <a:p>
            <a:r>
              <a:rPr lang="en-US" dirty="0" smtClean="0"/>
              <a:t>decrease in strength, size and endurance of muscle tissue</a:t>
            </a:r>
          </a:p>
          <a:p>
            <a:r>
              <a:rPr lang="en-US" dirty="0" smtClean="0"/>
              <a:t>diminished skin cells</a:t>
            </a:r>
          </a:p>
          <a:p>
            <a:pPr lvl="1"/>
            <a:r>
              <a:rPr lang="en-US" dirty="0" smtClean="0"/>
              <a:t>skin becomes thinner and less elastic</a:t>
            </a:r>
          </a:p>
          <a:p>
            <a:pPr lvl="1"/>
            <a:r>
              <a:rPr lang="en-US" dirty="0" smtClean="0"/>
              <a:t>leads to wrinkles, bruising and tearing easier, longer to heal, more vulnerable to infection, less able to get Vitamin D from the sun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00" y="856915"/>
            <a:ext cx="24511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81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Anatomical Changes: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Genetics</a:t>
            </a:r>
          </a:p>
          <a:p>
            <a:r>
              <a:rPr lang="en-US" dirty="0" smtClean="0"/>
              <a:t>bad habits: smoking, drinking, sedentary lifestyle</a:t>
            </a:r>
            <a:endParaRPr lang="en-US" dirty="0"/>
          </a:p>
          <a:p>
            <a:r>
              <a:rPr lang="en-US" dirty="0" smtClean="0"/>
              <a:t>intake of calcium and vitamin D</a:t>
            </a:r>
            <a:endParaRPr lang="en-US" dirty="0"/>
          </a:p>
          <a:p>
            <a:r>
              <a:rPr lang="en-US" dirty="0" smtClean="0"/>
              <a:t>some medications and medical conditions</a:t>
            </a:r>
            <a:endParaRPr lang="en-US" dirty="0"/>
          </a:p>
          <a:p>
            <a:r>
              <a:rPr lang="en-US" dirty="0" smtClean="0"/>
              <a:t>regular weight-bearing exercise</a:t>
            </a:r>
            <a:endParaRPr lang="en-US" dirty="0"/>
          </a:p>
          <a:p>
            <a:r>
              <a:rPr lang="en-US" dirty="0"/>
              <a:t>g</a:t>
            </a:r>
            <a:r>
              <a:rPr lang="en-US" dirty="0" smtClean="0"/>
              <a:t>ood posture</a:t>
            </a:r>
          </a:p>
          <a:p>
            <a:r>
              <a:rPr lang="en-US" dirty="0" smtClean="0"/>
              <a:t>sun exposure and sunscreen use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350" y="3662613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48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Anatomical Changes: 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 the elderly stay active</a:t>
            </a:r>
            <a:endParaRPr lang="en-US" dirty="0"/>
          </a:p>
          <a:p>
            <a:pPr lvl="1"/>
            <a:r>
              <a:rPr lang="en-US" dirty="0" smtClean="0"/>
              <a:t>e.g. more recovery time, location of equipment, alternate exercises</a:t>
            </a:r>
            <a:endParaRPr lang="en-US" dirty="0"/>
          </a:p>
          <a:p>
            <a:r>
              <a:rPr lang="en-US" dirty="0" smtClean="0"/>
              <a:t>help with painful movement</a:t>
            </a:r>
            <a:endParaRPr lang="en-US" dirty="0"/>
          </a:p>
          <a:p>
            <a:pPr lvl="1"/>
            <a:r>
              <a:rPr lang="en-US" dirty="0" smtClean="0"/>
              <a:t>e.g. lifting chairs, walk-in tubs</a:t>
            </a:r>
            <a:endParaRPr lang="en-US" dirty="0"/>
          </a:p>
          <a:p>
            <a:r>
              <a:rPr lang="en-US" dirty="0" smtClean="0"/>
              <a:t>help with reduced height</a:t>
            </a:r>
          </a:p>
          <a:p>
            <a:pPr lvl="1"/>
            <a:r>
              <a:rPr lang="en-US" dirty="0" smtClean="0"/>
              <a:t>e.g. re-arranging cupboards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600" y="2913063"/>
            <a:ext cx="2489200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60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Cardiovascular Changes: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increased stiffness of the chest wall</a:t>
            </a:r>
          </a:p>
          <a:p>
            <a:r>
              <a:rPr lang="en-US" dirty="0" smtClean="0"/>
              <a:t>diminished blood flow through the lungs</a:t>
            </a:r>
          </a:p>
          <a:p>
            <a:r>
              <a:rPr lang="en-US" dirty="0" smtClean="0"/>
              <a:t>reduction in the strength of the heartbeat</a:t>
            </a:r>
            <a:endParaRPr lang="en-US" dirty="0"/>
          </a:p>
          <a:p>
            <a:pPr lvl="1"/>
            <a:r>
              <a:rPr lang="en-US" dirty="0" smtClean="0"/>
              <a:t>although the body compensates by pumping more blood per beat</a:t>
            </a:r>
            <a:endParaRPr lang="en-US" dirty="0"/>
          </a:p>
          <a:p>
            <a:pPr lvl="1"/>
            <a:r>
              <a:rPr lang="en-US" dirty="0" smtClean="0"/>
              <a:t>takes longer to recover from stress, shock, surprise, exertion</a:t>
            </a:r>
          </a:p>
          <a:p>
            <a:r>
              <a:rPr lang="en-US" dirty="0" smtClean="0"/>
              <a:t>artery walls slowly thicken and become less elastic</a:t>
            </a:r>
            <a:endParaRPr lang="en-US" dirty="0"/>
          </a:p>
          <a:p>
            <a:pPr lvl="1"/>
            <a:r>
              <a:rPr lang="en-US" dirty="0" smtClean="0"/>
              <a:t>more vulnerable to normal wear and tear</a:t>
            </a:r>
            <a:endParaRPr lang="en-US" dirty="0"/>
          </a:p>
          <a:p>
            <a:pPr lvl="1"/>
            <a:r>
              <a:rPr lang="en-US" dirty="0" smtClean="0"/>
              <a:t>buildup of plaque restricts flow of blood to the heart and brain</a:t>
            </a:r>
            <a:endParaRPr lang="en-US" dirty="0"/>
          </a:p>
          <a:p>
            <a:pPr lvl="1"/>
            <a:r>
              <a:rPr lang="en-US" dirty="0" smtClean="0"/>
              <a:t>greater risk for stroke, heart attack, high blood pressure, kidney failure, etc.</a:t>
            </a:r>
          </a:p>
          <a:p>
            <a:r>
              <a:rPr lang="en-US" dirty="0" smtClean="0"/>
              <a:t>diminished circulation</a:t>
            </a:r>
          </a:p>
          <a:p>
            <a:r>
              <a:rPr lang="en-US" dirty="0" smtClean="0"/>
              <a:t>less able to regulate body temperature</a:t>
            </a:r>
            <a:endParaRPr lang="en-US" dirty="0"/>
          </a:p>
          <a:p>
            <a:pPr lvl="1"/>
            <a:r>
              <a:rPr lang="en-US" dirty="0" smtClean="0"/>
              <a:t>more susceptible to hypothermia &amp;heatstroke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850" y="5093035"/>
            <a:ext cx="50419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65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2086" y="2357521"/>
            <a:ext cx="3289300" cy="2463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Cardiovascular Changes: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diet </a:t>
            </a:r>
            <a:r>
              <a:rPr lang="en-US" dirty="0"/>
              <a:t>rich in saturated fat and cholesterol and low in fiber</a:t>
            </a:r>
          </a:p>
          <a:p>
            <a:r>
              <a:rPr lang="en-US" dirty="0" smtClean="0"/>
              <a:t>sedentary </a:t>
            </a:r>
            <a:r>
              <a:rPr lang="en-US" dirty="0"/>
              <a:t>lifestyle </a:t>
            </a:r>
          </a:p>
          <a:p>
            <a:r>
              <a:rPr lang="en-US" dirty="0" smtClean="0"/>
              <a:t>elevated </a:t>
            </a:r>
            <a:r>
              <a:rPr lang="en-US" dirty="0"/>
              <a:t>total cholesterol levels, esp. LDL</a:t>
            </a:r>
          </a:p>
          <a:p>
            <a:r>
              <a:rPr lang="en-US" dirty="0"/>
              <a:t>g</a:t>
            </a:r>
            <a:r>
              <a:rPr lang="en-US" dirty="0" smtClean="0"/>
              <a:t>ender</a:t>
            </a:r>
          </a:p>
          <a:p>
            <a:r>
              <a:rPr lang="en-US" dirty="0" smtClean="0"/>
              <a:t>stress</a:t>
            </a:r>
            <a:endParaRPr lang="en-US" dirty="0"/>
          </a:p>
          <a:p>
            <a:r>
              <a:rPr lang="en-US" dirty="0" smtClean="0"/>
              <a:t>technological advancement of the </a:t>
            </a:r>
            <a:r>
              <a:rPr lang="en-US" dirty="0"/>
              <a:t>country you live in 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88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Cardiovascular Changes: AT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1" r="11611"/>
          <a:stretch/>
        </p:blipFill>
        <p:spPr>
          <a:xfrm>
            <a:off x="6497053" y="1825625"/>
            <a:ext cx="5358063" cy="4351338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825625"/>
            <a:ext cx="565885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stroke </a:t>
            </a:r>
            <a:r>
              <a:rPr lang="en-US" dirty="0"/>
              <a:t>detection</a:t>
            </a:r>
          </a:p>
          <a:p>
            <a:pPr lvl="1"/>
            <a:r>
              <a:rPr lang="en-US" dirty="0" smtClean="0"/>
              <a:t>Samsung </a:t>
            </a:r>
            <a:r>
              <a:rPr lang="en-US" dirty="0"/>
              <a:t>EDSAP (Early Detection Sensor &amp; Algorithm Package)</a:t>
            </a:r>
          </a:p>
          <a:p>
            <a:pPr lvl="1"/>
            <a:r>
              <a:rPr lang="en-US" dirty="0" smtClean="0"/>
              <a:t>BURL </a:t>
            </a:r>
            <a:r>
              <a:rPr lang="en-US" dirty="0"/>
              <a:t>concepts</a:t>
            </a:r>
          </a:p>
          <a:p>
            <a:r>
              <a:rPr lang="en-US" dirty="0" smtClean="0"/>
              <a:t>temperature </a:t>
            </a:r>
            <a:r>
              <a:rPr lang="en-US" dirty="0"/>
              <a:t>regulation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 Nest thermostat</a:t>
            </a:r>
          </a:p>
          <a:p>
            <a:r>
              <a:rPr lang="en-US" dirty="0" smtClean="0"/>
              <a:t>regular </a:t>
            </a:r>
            <a:r>
              <a:rPr lang="en-US" dirty="0"/>
              <a:t>reminders to drink water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 high tech water bottles</a:t>
            </a:r>
          </a:p>
          <a:p>
            <a:r>
              <a:rPr lang="en-US" dirty="0" smtClean="0"/>
              <a:t>healthy eating</a:t>
            </a:r>
          </a:p>
          <a:p>
            <a:pPr lvl="1"/>
            <a:r>
              <a:rPr lang="en-US" dirty="0" smtClean="0"/>
              <a:t>E.g. </a:t>
            </a:r>
            <a:r>
              <a:rPr lang="en-US" dirty="0" smtClean="0"/>
              <a:t>Samsung WELT</a:t>
            </a:r>
          </a:p>
        </p:txBody>
      </p:sp>
    </p:spTree>
    <p:extLst>
      <p:ext uri="{BB962C8B-B14F-4D97-AF65-F5344CB8AC3E}">
        <p14:creationId xmlns:p14="http://schemas.microsoft.com/office/powerpoint/2010/main" val="127984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Gastronomical Changes: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5663"/>
            <a:ext cx="10515600" cy="4924926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chewing </a:t>
            </a:r>
            <a:r>
              <a:rPr lang="en-US" dirty="0"/>
              <a:t>becomes more difficult, chew more slowly, may not chew as efficiently</a:t>
            </a:r>
          </a:p>
          <a:p>
            <a:r>
              <a:rPr lang="en-US" dirty="0" smtClean="0"/>
              <a:t>esophagus </a:t>
            </a:r>
            <a:r>
              <a:rPr lang="en-US" dirty="0"/>
              <a:t>doesn't contract as forcefully </a:t>
            </a:r>
          </a:p>
          <a:p>
            <a:pPr lvl="1"/>
            <a:r>
              <a:rPr lang="en-US" dirty="0" smtClean="0"/>
              <a:t>wallowing </a:t>
            </a:r>
            <a:r>
              <a:rPr lang="en-US" dirty="0"/>
              <a:t>larger pieces of food</a:t>
            </a:r>
          </a:p>
          <a:p>
            <a:pPr lvl="1"/>
            <a:r>
              <a:rPr lang="en-US" dirty="0" smtClean="0"/>
              <a:t>takes </a:t>
            </a:r>
            <a:r>
              <a:rPr lang="en-US" dirty="0"/>
              <a:t>about 50 to 100% longer to make its way to your stomach</a:t>
            </a:r>
          </a:p>
          <a:p>
            <a:pPr lvl="1"/>
            <a:r>
              <a:rPr lang="en-US" dirty="0" smtClean="0"/>
              <a:t>more </a:t>
            </a:r>
            <a:r>
              <a:rPr lang="en-US" dirty="0"/>
              <a:t>vulnerable to choking</a:t>
            </a:r>
          </a:p>
          <a:p>
            <a:r>
              <a:rPr lang="en-US" dirty="0" smtClean="0"/>
              <a:t>some </a:t>
            </a:r>
            <a:r>
              <a:rPr lang="en-US" dirty="0"/>
              <a:t>don't produce enough or any stomach acid due to gastritis</a:t>
            </a:r>
          </a:p>
          <a:p>
            <a:pPr lvl="1"/>
            <a:r>
              <a:rPr lang="en-US" dirty="0" smtClean="0"/>
              <a:t>faulty </a:t>
            </a:r>
            <a:r>
              <a:rPr lang="en-US" dirty="0"/>
              <a:t>vitamin B12 absorption</a:t>
            </a:r>
          </a:p>
          <a:p>
            <a:pPr lvl="1"/>
            <a:r>
              <a:rPr lang="en-US" dirty="0" smtClean="0"/>
              <a:t>anemia</a:t>
            </a:r>
            <a:r>
              <a:rPr lang="en-US" dirty="0"/>
              <a:t>, irreversible nervous-system impairment, risk factor for heart disease </a:t>
            </a:r>
          </a:p>
          <a:p>
            <a:r>
              <a:rPr lang="en-US" dirty="0" smtClean="0"/>
              <a:t>prone </a:t>
            </a:r>
            <a:r>
              <a:rPr lang="en-US" dirty="0"/>
              <a:t>to gallstones</a:t>
            </a:r>
          </a:p>
          <a:p>
            <a:r>
              <a:rPr lang="en-US" dirty="0" smtClean="0"/>
              <a:t>prone </a:t>
            </a:r>
            <a:r>
              <a:rPr lang="en-US" dirty="0"/>
              <a:t>to lactose intolerance</a:t>
            </a:r>
          </a:p>
          <a:p>
            <a:r>
              <a:rPr lang="en-US" dirty="0" smtClean="0"/>
              <a:t>gut/colon </a:t>
            </a:r>
            <a:r>
              <a:rPr lang="en-US" dirty="0"/>
              <a:t>becomes sluggish and less toned</a:t>
            </a:r>
          </a:p>
          <a:p>
            <a:pPr lvl="1"/>
            <a:r>
              <a:rPr lang="en-US" dirty="0" smtClean="0"/>
              <a:t>vulnerable </a:t>
            </a:r>
            <a:r>
              <a:rPr lang="en-US" dirty="0"/>
              <a:t>to constipation</a:t>
            </a:r>
          </a:p>
          <a:p>
            <a:r>
              <a:rPr lang="en-US" dirty="0" smtClean="0"/>
              <a:t>liver </a:t>
            </a:r>
            <a:r>
              <a:rPr lang="en-US" dirty="0"/>
              <a:t>shrinks </a:t>
            </a:r>
          </a:p>
          <a:p>
            <a:pPr lvl="1"/>
            <a:r>
              <a:rPr lang="en-US" dirty="0" smtClean="0"/>
              <a:t>handle </a:t>
            </a:r>
            <a:r>
              <a:rPr lang="en-US" dirty="0"/>
              <a:t>certain medications differently</a:t>
            </a:r>
          </a:p>
          <a:p>
            <a:pPr lvl="1"/>
            <a:r>
              <a:rPr lang="en-US" dirty="0" smtClean="0"/>
              <a:t>prone </a:t>
            </a:r>
            <a:r>
              <a:rPr lang="en-US" dirty="0"/>
              <a:t>to ulcers</a:t>
            </a:r>
          </a:p>
          <a:p>
            <a:r>
              <a:rPr lang="en-US" dirty="0" smtClean="0"/>
              <a:t>kidneys shrink</a:t>
            </a:r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8241" y="3167056"/>
            <a:ext cx="3540287" cy="315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57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Gastronomical Changes: Factors &amp; 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slowing </a:t>
            </a:r>
            <a:r>
              <a:rPr lang="en-US" dirty="0"/>
              <a:t>down and chewing food thoroughly </a:t>
            </a:r>
          </a:p>
          <a:p>
            <a:r>
              <a:rPr lang="en-US" dirty="0" smtClean="0"/>
              <a:t>amount </a:t>
            </a:r>
            <a:r>
              <a:rPr lang="en-US" dirty="0"/>
              <a:t>of fat in diet</a:t>
            </a:r>
          </a:p>
          <a:p>
            <a:r>
              <a:rPr lang="en-US" dirty="0" smtClean="0"/>
              <a:t>consuming </a:t>
            </a:r>
            <a:r>
              <a:rPr lang="en-US" dirty="0"/>
              <a:t>dairy products with food, or smaller amounts</a:t>
            </a:r>
          </a:p>
          <a:p>
            <a:r>
              <a:rPr lang="en-US" dirty="0" smtClean="0"/>
              <a:t>drinking </a:t>
            </a:r>
            <a:r>
              <a:rPr lang="en-US" dirty="0"/>
              <a:t>plenty of </a:t>
            </a:r>
            <a:r>
              <a:rPr lang="en-US" dirty="0" smtClean="0"/>
              <a:t>fluids</a:t>
            </a:r>
          </a:p>
          <a:p>
            <a:r>
              <a:rPr lang="en-US" dirty="0" smtClean="0"/>
              <a:t>AT: apps for detecting lactose</a:t>
            </a:r>
            <a:endParaRPr lang="en-US" dirty="0"/>
          </a:p>
          <a:p>
            <a:pPr lvl="1"/>
            <a:r>
              <a:rPr lang="en-US" dirty="0" smtClean="0"/>
              <a:t>e.g. Dairy Free Fast Food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552" y="3608614"/>
            <a:ext cx="4528805" cy="256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33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Immunological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decreased </a:t>
            </a:r>
            <a:r>
              <a:rPr lang="en-US" dirty="0"/>
              <a:t>immunity by impairing production of antibodies</a:t>
            </a:r>
          </a:p>
          <a:p>
            <a:r>
              <a:rPr lang="en-US" dirty="0" smtClean="0"/>
              <a:t>shrinking </a:t>
            </a:r>
            <a:r>
              <a:rPr lang="en-US" dirty="0"/>
              <a:t>thymus gland</a:t>
            </a:r>
          </a:p>
          <a:p>
            <a:r>
              <a:rPr lang="en-US" dirty="0" smtClean="0"/>
              <a:t>increase </a:t>
            </a:r>
            <a:r>
              <a:rPr lang="en-US" dirty="0"/>
              <a:t>possibility of confusion in immune system</a:t>
            </a:r>
          </a:p>
          <a:p>
            <a:pPr lvl="1"/>
            <a:r>
              <a:rPr lang="en-US" dirty="0" smtClean="0"/>
              <a:t>body </a:t>
            </a:r>
            <a:r>
              <a:rPr lang="en-US" dirty="0"/>
              <a:t>will turn against itself and destroy its own tissues</a:t>
            </a:r>
          </a:p>
          <a:p>
            <a:pPr lvl="1"/>
            <a:r>
              <a:rPr lang="en-US" dirty="0" smtClean="0"/>
              <a:t>autoimmune </a:t>
            </a:r>
            <a:r>
              <a:rPr lang="en-US" dirty="0"/>
              <a:t>diseases such as rheumatoid arthritis or lupus</a:t>
            </a:r>
          </a:p>
          <a:p>
            <a:r>
              <a:rPr lang="en-US" dirty="0" smtClean="0"/>
              <a:t>Factors</a:t>
            </a:r>
            <a:r>
              <a:rPr lang="en-US" dirty="0"/>
              <a:t>: eating healthy, exercising, good habits</a:t>
            </a:r>
          </a:p>
          <a:p>
            <a:r>
              <a:rPr lang="en-US" dirty="0" smtClean="0"/>
              <a:t>AT</a:t>
            </a:r>
            <a:r>
              <a:rPr lang="en-US" dirty="0"/>
              <a:t>: help with moving around, </a:t>
            </a:r>
            <a:r>
              <a:rPr lang="en-US" dirty="0" smtClean="0"/>
              <a:t>performing (I)ADL's</a:t>
            </a:r>
          </a:p>
          <a:p>
            <a:pPr lvl="1"/>
            <a:r>
              <a:rPr lang="en-US" dirty="0" err="1"/>
              <a:t>r</a:t>
            </a:r>
            <a:r>
              <a:rPr lang="en-US" dirty="0" err="1" smtClean="0"/>
              <a:t>eachers</a:t>
            </a:r>
            <a:endParaRPr lang="en-US" dirty="0" smtClean="0"/>
          </a:p>
          <a:p>
            <a:pPr lvl="1"/>
            <a:r>
              <a:rPr lang="en-US" dirty="0" smtClean="0"/>
              <a:t>orthotics</a:t>
            </a:r>
            <a:endParaRPr lang="en-US" dirty="0"/>
          </a:p>
          <a:p>
            <a:pPr lvl="1"/>
            <a:r>
              <a:rPr lang="en-US" dirty="0" smtClean="0"/>
              <a:t>replacing </a:t>
            </a:r>
            <a:r>
              <a:rPr lang="en-US" dirty="0"/>
              <a:t>small switches and doorknobs</a:t>
            </a:r>
          </a:p>
          <a:p>
            <a:pPr lvl="1"/>
            <a:r>
              <a:rPr lang="en-US" dirty="0" smtClean="0"/>
              <a:t>rearranging </a:t>
            </a:r>
            <a:r>
              <a:rPr lang="en-US" dirty="0"/>
              <a:t>the </a:t>
            </a:r>
            <a:r>
              <a:rPr lang="en-US" dirty="0" smtClean="0"/>
              <a:t>house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34544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53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Metabolic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574971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muscle </a:t>
            </a:r>
            <a:r>
              <a:rPr lang="en-US" dirty="0"/>
              <a:t>mass and body water decreases</a:t>
            </a:r>
          </a:p>
          <a:p>
            <a:r>
              <a:rPr lang="en-US" dirty="0" smtClean="0"/>
              <a:t>basal </a:t>
            </a:r>
            <a:r>
              <a:rPr lang="en-US" dirty="0"/>
              <a:t>metabolic rate (BMR) decreases</a:t>
            </a:r>
          </a:p>
          <a:p>
            <a:r>
              <a:rPr lang="en-US" dirty="0" smtClean="0"/>
              <a:t>body </a:t>
            </a:r>
            <a:r>
              <a:rPr lang="en-US" dirty="0"/>
              <a:t>fat increases</a:t>
            </a:r>
          </a:p>
          <a:p>
            <a:pPr lvl="1"/>
            <a:r>
              <a:rPr lang="en-US" dirty="0" smtClean="0"/>
              <a:t>greater </a:t>
            </a:r>
            <a:r>
              <a:rPr lang="en-US" dirty="0"/>
              <a:t>risk for heart </a:t>
            </a:r>
            <a:r>
              <a:rPr lang="en-US" dirty="0" smtClean="0"/>
              <a:t>disease, developing certain </a:t>
            </a:r>
            <a:r>
              <a:rPr lang="en-US" dirty="0"/>
              <a:t>cancers, and diabetes</a:t>
            </a:r>
          </a:p>
          <a:p>
            <a:pPr lvl="1"/>
            <a:r>
              <a:rPr lang="en-US" dirty="0" smtClean="0"/>
              <a:t>aggravates </a:t>
            </a:r>
            <a:r>
              <a:rPr lang="en-US" dirty="0"/>
              <a:t>arthritis </a:t>
            </a:r>
          </a:p>
          <a:p>
            <a:r>
              <a:rPr lang="en-US" dirty="0" smtClean="0"/>
              <a:t>Factors</a:t>
            </a:r>
            <a:r>
              <a:rPr lang="en-US" dirty="0"/>
              <a:t>:</a:t>
            </a:r>
          </a:p>
          <a:p>
            <a:pPr lvl="1"/>
            <a:r>
              <a:rPr lang="en-US" dirty="0" smtClean="0"/>
              <a:t>age</a:t>
            </a:r>
            <a:r>
              <a:rPr lang="en-US" dirty="0"/>
              <a:t>: begins around age 25</a:t>
            </a:r>
          </a:p>
          <a:p>
            <a:pPr lvl="1"/>
            <a:r>
              <a:rPr lang="en-US" dirty="0" smtClean="0"/>
              <a:t>onset </a:t>
            </a:r>
            <a:r>
              <a:rPr lang="en-US" dirty="0"/>
              <a:t>of menopause</a:t>
            </a:r>
          </a:p>
          <a:p>
            <a:pPr lvl="1"/>
            <a:r>
              <a:rPr lang="en-US" dirty="0" smtClean="0"/>
              <a:t>where </a:t>
            </a:r>
            <a:r>
              <a:rPr lang="en-US" dirty="0"/>
              <a:t>you store extra fat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171" y="500517"/>
            <a:ext cx="3878905" cy="567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82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Respiratory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lungs </a:t>
            </a:r>
            <a:r>
              <a:rPr lang="en-US" dirty="0"/>
              <a:t>become less elastic and chest wall stiffens</a:t>
            </a:r>
          </a:p>
          <a:p>
            <a:pPr lvl="1"/>
            <a:r>
              <a:rPr lang="en-US" dirty="0" smtClean="0"/>
              <a:t>can't </a:t>
            </a:r>
            <a:r>
              <a:rPr lang="en-US" dirty="0"/>
              <a:t>cough as forcefully</a:t>
            </a:r>
          </a:p>
          <a:p>
            <a:pPr lvl="1"/>
            <a:r>
              <a:rPr lang="en-US" dirty="0" smtClean="0"/>
              <a:t>diminishes </a:t>
            </a:r>
            <a:r>
              <a:rPr lang="en-US" dirty="0"/>
              <a:t>ability to clear germs from lungs</a:t>
            </a:r>
          </a:p>
          <a:p>
            <a:pPr lvl="1"/>
            <a:r>
              <a:rPr lang="en-US" dirty="0" smtClean="0"/>
              <a:t>prone </a:t>
            </a:r>
            <a:r>
              <a:rPr lang="en-US" dirty="0"/>
              <a:t>to upper respiratory infections</a:t>
            </a:r>
          </a:p>
          <a:p>
            <a:pPr lvl="1"/>
            <a:r>
              <a:rPr lang="en-US" dirty="0" smtClean="0"/>
              <a:t>Factors</a:t>
            </a:r>
            <a:r>
              <a:rPr lang="en-US" dirty="0"/>
              <a:t>: smoking</a:t>
            </a:r>
          </a:p>
          <a:p>
            <a:r>
              <a:rPr lang="en-US" dirty="0" smtClean="0"/>
              <a:t>difficulties </a:t>
            </a:r>
            <a:r>
              <a:rPr lang="en-US" dirty="0"/>
              <a:t>swallowing</a:t>
            </a:r>
          </a:p>
          <a:p>
            <a:pPr lvl="1"/>
            <a:r>
              <a:rPr lang="en-US" dirty="0" smtClean="0"/>
              <a:t>increases </a:t>
            </a:r>
            <a:r>
              <a:rPr lang="en-US" dirty="0"/>
              <a:t>the chance of aspirating particles of food into lungs</a:t>
            </a:r>
          </a:p>
          <a:p>
            <a:pPr lvl="1"/>
            <a:r>
              <a:rPr lang="en-US" dirty="0" smtClean="0"/>
              <a:t>can </a:t>
            </a:r>
            <a:r>
              <a:rPr lang="en-US" dirty="0"/>
              <a:t>cause pneumonia</a:t>
            </a:r>
          </a:p>
          <a:p>
            <a:r>
              <a:rPr lang="en-US" dirty="0" smtClean="0"/>
              <a:t>lung </a:t>
            </a:r>
            <a:r>
              <a:rPr lang="en-US" dirty="0"/>
              <a:t>function and capability drop off with time</a:t>
            </a:r>
          </a:p>
          <a:p>
            <a:pPr lvl="1"/>
            <a:r>
              <a:rPr lang="en-US" dirty="0" smtClean="0"/>
              <a:t>major </a:t>
            </a:r>
            <a:r>
              <a:rPr lang="en-US" dirty="0"/>
              <a:t>predictor of disease and death</a:t>
            </a:r>
          </a:p>
          <a:p>
            <a:pPr lvl="1"/>
            <a:r>
              <a:rPr lang="en-US" dirty="0" smtClean="0"/>
              <a:t>Factors</a:t>
            </a:r>
            <a:r>
              <a:rPr lang="en-US" dirty="0"/>
              <a:t>: regular aerobic exercise, intake of vitamin </a:t>
            </a:r>
            <a:r>
              <a:rPr lang="en-US" dirty="0" smtClean="0"/>
              <a:t>C</a:t>
            </a:r>
          </a:p>
          <a:p>
            <a:r>
              <a:rPr lang="en-US" dirty="0" smtClean="0"/>
              <a:t>AT: helping with swallowing e.g. Guardian Therapy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0" y="2159907"/>
            <a:ext cx="2463800" cy="32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15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Sensory Changes: Eyesight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weakening </a:t>
            </a:r>
            <a:r>
              <a:rPr lang="en-US" dirty="0"/>
              <a:t>eyesight</a:t>
            </a:r>
          </a:p>
          <a:p>
            <a:pPr lvl="1"/>
            <a:r>
              <a:rPr lang="en-US" dirty="0" smtClean="0"/>
              <a:t>decreasing </a:t>
            </a:r>
            <a:r>
              <a:rPr lang="en-US" dirty="0"/>
              <a:t>ability to focus on nearby objects</a:t>
            </a:r>
          </a:p>
          <a:p>
            <a:r>
              <a:rPr lang="en-US" dirty="0" smtClean="0"/>
              <a:t>tissues </a:t>
            </a:r>
            <a:r>
              <a:rPr lang="en-US" dirty="0"/>
              <a:t>surrounding eyes lose their tone and fat</a:t>
            </a:r>
          </a:p>
          <a:p>
            <a:pPr lvl="1"/>
            <a:r>
              <a:rPr lang="en-US" dirty="0" smtClean="0"/>
              <a:t>droopy </a:t>
            </a:r>
            <a:r>
              <a:rPr lang="en-US" dirty="0"/>
              <a:t>upper eyelids and turning outward or inward of the lower lid</a:t>
            </a:r>
          </a:p>
          <a:p>
            <a:pPr lvl="1"/>
            <a:r>
              <a:rPr lang="en-US" dirty="0" smtClean="0"/>
              <a:t>prone </a:t>
            </a:r>
            <a:r>
              <a:rPr lang="en-US" dirty="0"/>
              <a:t>to cataracts</a:t>
            </a:r>
          </a:p>
          <a:p>
            <a:r>
              <a:rPr lang="en-US" dirty="0" smtClean="0"/>
              <a:t>pupils </a:t>
            </a:r>
            <a:r>
              <a:rPr lang="en-US" dirty="0"/>
              <a:t>get smaller, lenses accumulate yellow substances</a:t>
            </a:r>
          </a:p>
          <a:p>
            <a:pPr lvl="1"/>
            <a:r>
              <a:rPr lang="en-US" dirty="0" smtClean="0"/>
              <a:t>prone </a:t>
            </a:r>
            <a:r>
              <a:rPr lang="en-US" dirty="0"/>
              <a:t>to glaucoma which can lead to vision loss and blindness</a:t>
            </a:r>
          </a:p>
          <a:p>
            <a:pPr lvl="1"/>
            <a:r>
              <a:rPr lang="en-US" dirty="0" smtClean="0"/>
              <a:t>Factors</a:t>
            </a:r>
            <a:r>
              <a:rPr lang="en-US" dirty="0"/>
              <a:t>: African-Americans, family history</a:t>
            </a:r>
          </a:p>
          <a:p>
            <a:r>
              <a:rPr lang="en-US" dirty="0" smtClean="0"/>
              <a:t>decreased </a:t>
            </a:r>
            <a:r>
              <a:rPr lang="en-US" dirty="0"/>
              <a:t>blood flow to the retina</a:t>
            </a:r>
          </a:p>
          <a:p>
            <a:pPr lvl="1"/>
            <a:r>
              <a:rPr lang="en-US" dirty="0" smtClean="0"/>
              <a:t>leads </a:t>
            </a:r>
            <a:r>
              <a:rPr lang="en-US" dirty="0"/>
              <a:t>to macular degeneration</a:t>
            </a:r>
          </a:p>
          <a:p>
            <a:r>
              <a:rPr lang="en-US" dirty="0" smtClean="0"/>
              <a:t>AT</a:t>
            </a:r>
            <a:r>
              <a:rPr lang="en-US" dirty="0"/>
              <a:t>: glasses, contacts, </a:t>
            </a:r>
            <a:r>
              <a:rPr lang="en-US" dirty="0" smtClean="0"/>
              <a:t>surgery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699" y="4406900"/>
            <a:ext cx="4679043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314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Sensory Changes: Hearing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 </a:t>
            </a:r>
            <a:r>
              <a:rPr lang="en-US" dirty="0" smtClean="0"/>
              <a:t>hearing </a:t>
            </a:r>
            <a:r>
              <a:rPr lang="en-US" dirty="0"/>
              <a:t>loss at all frequencies</a:t>
            </a:r>
          </a:p>
          <a:p>
            <a:pPr lvl="1"/>
            <a:r>
              <a:rPr lang="en-US" dirty="0" smtClean="0"/>
              <a:t>reduced </a:t>
            </a:r>
            <a:r>
              <a:rPr lang="en-US" dirty="0"/>
              <a:t>ability to detect changes in pitch of sounds</a:t>
            </a:r>
          </a:p>
          <a:p>
            <a:pPr lvl="1"/>
            <a:r>
              <a:rPr lang="en-US" dirty="0" smtClean="0"/>
              <a:t>makes </a:t>
            </a:r>
            <a:r>
              <a:rPr lang="en-US" dirty="0"/>
              <a:t>your speech less understandable</a:t>
            </a:r>
          </a:p>
          <a:p>
            <a:pPr lvl="1"/>
            <a:r>
              <a:rPr lang="en-US" dirty="0" smtClean="0"/>
              <a:t>Factors</a:t>
            </a:r>
            <a:r>
              <a:rPr lang="en-US" dirty="0"/>
              <a:t>: gender</a:t>
            </a:r>
          </a:p>
          <a:p>
            <a:r>
              <a:rPr lang="en-US" dirty="0" smtClean="0"/>
              <a:t>walls </a:t>
            </a:r>
            <a:r>
              <a:rPr lang="en-US" dirty="0"/>
              <a:t>of ear canal thin out</a:t>
            </a:r>
          </a:p>
          <a:p>
            <a:r>
              <a:rPr lang="en-US" dirty="0" smtClean="0"/>
              <a:t>eardrum </a:t>
            </a:r>
            <a:r>
              <a:rPr lang="en-US" dirty="0"/>
              <a:t>thickens</a:t>
            </a:r>
          </a:p>
          <a:p>
            <a:r>
              <a:rPr lang="en-US" dirty="0" smtClean="0"/>
              <a:t>hair </a:t>
            </a:r>
            <a:r>
              <a:rPr lang="en-US" dirty="0"/>
              <a:t>cell loss in the inner ear</a:t>
            </a:r>
          </a:p>
          <a:p>
            <a:pPr lvl="1"/>
            <a:r>
              <a:rPr lang="en-US" dirty="0" smtClean="0"/>
              <a:t>Factors</a:t>
            </a:r>
            <a:r>
              <a:rPr lang="en-US" dirty="0"/>
              <a:t>: nerve damage, injury, exposure to loud noise, certain medications</a:t>
            </a:r>
          </a:p>
          <a:p>
            <a:r>
              <a:rPr lang="en-US" dirty="0" smtClean="0"/>
              <a:t>AT</a:t>
            </a:r>
            <a:r>
              <a:rPr lang="en-US" dirty="0"/>
              <a:t>: anything that helps with hearing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407" y="1382485"/>
            <a:ext cx="31623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431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Sensory Changes: Smell &amp; Taste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lessened </a:t>
            </a:r>
            <a:r>
              <a:rPr lang="en-US" dirty="0"/>
              <a:t>sense of smell</a:t>
            </a:r>
          </a:p>
          <a:p>
            <a:pPr lvl="1"/>
            <a:r>
              <a:rPr lang="en-US" dirty="0" smtClean="0"/>
              <a:t>trouble </a:t>
            </a:r>
            <a:r>
              <a:rPr lang="en-US" dirty="0"/>
              <a:t>savoring the flavor of food</a:t>
            </a:r>
          </a:p>
          <a:p>
            <a:r>
              <a:rPr lang="en-US" dirty="0" smtClean="0"/>
              <a:t>Factors</a:t>
            </a:r>
            <a:r>
              <a:rPr lang="en-US" dirty="0"/>
              <a:t>: </a:t>
            </a:r>
          </a:p>
          <a:p>
            <a:pPr lvl="1"/>
            <a:r>
              <a:rPr lang="en-US" dirty="0" smtClean="0"/>
              <a:t>zinc </a:t>
            </a:r>
            <a:r>
              <a:rPr lang="en-US" dirty="0"/>
              <a:t>deficiency</a:t>
            </a:r>
          </a:p>
          <a:p>
            <a:pPr lvl="1"/>
            <a:r>
              <a:rPr lang="en-US" dirty="0" smtClean="0"/>
              <a:t>damage </a:t>
            </a:r>
            <a:r>
              <a:rPr lang="en-US" dirty="0"/>
              <a:t>from infections</a:t>
            </a:r>
          </a:p>
          <a:p>
            <a:pPr lvl="1"/>
            <a:r>
              <a:rPr lang="en-US" dirty="0" smtClean="0"/>
              <a:t>some medication</a:t>
            </a:r>
          </a:p>
          <a:p>
            <a:r>
              <a:rPr lang="en-US" dirty="0" smtClean="0"/>
              <a:t>AT: (see previous discussion)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938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memory </a:t>
            </a:r>
            <a:r>
              <a:rPr lang="en-US" dirty="0"/>
              <a:t>lapses</a:t>
            </a:r>
          </a:p>
          <a:p>
            <a:r>
              <a:rPr lang="en-US" dirty="0" smtClean="0"/>
              <a:t>information </a:t>
            </a:r>
            <a:r>
              <a:rPr lang="en-US" dirty="0"/>
              <a:t>processing slows</a:t>
            </a:r>
          </a:p>
          <a:p>
            <a:r>
              <a:rPr lang="en-US" dirty="0" smtClean="0"/>
              <a:t>trouble </a:t>
            </a:r>
            <a:r>
              <a:rPr lang="en-US" dirty="0"/>
              <a:t>multitasking</a:t>
            </a:r>
          </a:p>
          <a:p>
            <a:r>
              <a:rPr lang="en-US" dirty="0" smtClean="0"/>
              <a:t>may </a:t>
            </a:r>
            <a:r>
              <a:rPr lang="en-US" dirty="0"/>
              <a:t>lead to:</a:t>
            </a:r>
          </a:p>
          <a:p>
            <a:pPr lvl="1"/>
            <a:r>
              <a:rPr lang="en-US" dirty="0" smtClean="0"/>
              <a:t>mild </a:t>
            </a:r>
            <a:r>
              <a:rPr lang="en-US" dirty="0"/>
              <a:t>cognitive impairment (MCI)</a:t>
            </a:r>
          </a:p>
          <a:p>
            <a:pPr lvl="1"/>
            <a:r>
              <a:rPr lang="en-US" dirty="0" smtClean="0"/>
              <a:t>Alzheimer's</a:t>
            </a:r>
            <a:endParaRPr lang="en-US" dirty="0"/>
          </a:p>
          <a:p>
            <a:r>
              <a:rPr lang="en-US" dirty="0" smtClean="0"/>
              <a:t>Affected </a:t>
            </a:r>
            <a:r>
              <a:rPr lang="en-US" dirty="0"/>
              <a:t>by: physical activity, healthy diet, mentally stimulating activities, social interaction, high blood </a:t>
            </a:r>
            <a:r>
              <a:rPr lang="en-US" dirty="0" smtClean="0"/>
              <a:t>pressure</a:t>
            </a:r>
          </a:p>
          <a:p>
            <a:r>
              <a:rPr lang="en-US" dirty="0" smtClean="0"/>
              <a:t>AT: (see previous discussion)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15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Interactions with </a:t>
            </a:r>
            <a:r>
              <a:rPr lang="en-US" dirty="0" smtClean="0"/>
              <a:t>D</a:t>
            </a:r>
            <a:r>
              <a:rPr lang="en-US" dirty="0" smtClean="0"/>
              <a:t>isability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Age-acquired disability</a:t>
            </a:r>
          </a:p>
          <a:p>
            <a:r>
              <a:rPr lang="en-US" dirty="0" smtClean="0"/>
              <a:t>Aging with disability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842" y="2839244"/>
            <a:ext cx="4898571" cy="324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4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Personal, Familial &amp; Social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Personal effects</a:t>
            </a:r>
          </a:p>
          <a:p>
            <a:pPr lvl="1"/>
            <a:r>
              <a:rPr lang="en-US" dirty="0" smtClean="0"/>
              <a:t>Ability to perform ADL, IADL, EADL</a:t>
            </a:r>
          </a:p>
          <a:p>
            <a:pPr lvl="1"/>
            <a:r>
              <a:rPr lang="en-US" dirty="0" smtClean="0"/>
              <a:t>Independence &amp; dignity</a:t>
            </a:r>
          </a:p>
          <a:p>
            <a:pPr lvl="1"/>
            <a:r>
              <a:rPr lang="en-US" dirty="0" smtClean="0"/>
              <a:t>Self-concept</a:t>
            </a:r>
          </a:p>
          <a:p>
            <a:pPr lvl="1"/>
            <a:r>
              <a:rPr lang="en-US" dirty="0" smtClean="0"/>
              <a:t>AT: ADL technologies, whole home technologies</a:t>
            </a:r>
          </a:p>
          <a:p>
            <a:r>
              <a:rPr lang="en-US" dirty="0" smtClean="0"/>
              <a:t>Familial effects</a:t>
            </a:r>
          </a:p>
          <a:p>
            <a:pPr lvl="1"/>
            <a:r>
              <a:rPr lang="en-US" dirty="0" smtClean="0"/>
              <a:t>Caregivers, role in the family</a:t>
            </a:r>
          </a:p>
          <a:p>
            <a:pPr lvl="1"/>
            <a:r>
              <a:rPr lang="en-US" dirty="0" smtClean="0"/>
              <a:t>AT: aimed at caregivers, virtual visits, afterwards</a:t>
            </a:r>
          </a:p>
          <a:p>
            <a:r>
              <a:rPr lang="en-US" dirty="0" smtClean="0"/>
              <a:t>Social effects</a:t>
            </a:r>
          </a:p>
          <a:p>
            <a:pPr lvl="1"/>
            <a:r>
              <a:rPr lang="en-US" dirty="0" smtClean="0"/>
              <a:t>Reduced social opportunities</a:t>
            </a:r>
          </a:p>
          <a:p>
            <a:pPr lvl="1"/>
            <a:r>
              <a:rPr lang="en-US" dirty="0" smtClean="0"/>
              <a:t>AT: increased mobility, virtual visits</a:t>
            </a:r>
          </a:p>
        </p:txBody>
      </p:sp>
    </p:spTree>
    <p:extLst>
      <p:ext uri="{BB962C8B-B14F-4D97-AF65-F5344CB8AC3E}">
        <p14:creationId xmlns:p14="http://schemas.microsoft.com/office/powerpoint/2010/main" val="1238721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Use &amp; Adoption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en-US" dirty="0" smtClean="0"/>
              <a:t>Design </a:t>
            </a:r>
          </a:p>
          <a:p>
            <a:pPr marL="228600" lvl="1">
              <a:spcBef>
                <a:spcPts val="1000"/>
              </a:spcBef>
            </a:pPr>
            <a:r>
              <a:rPr lang="en-US" dirty="0" smtClean="0"/>
              <a:t>SES</a:t>
            </a:r>
          </a:p>
          <a:p>
            <a:pPr marL="228600" lvl="1">
              <a:spcBef>
                <a:spcPts val="1000"/>
              </a:spcBef>
            </a:pPr>
            <a:r>
              <a:rPr lang="en-US" dirty="0" smtClean="0"/>
              <a:t>Gender</a:t>
            </a:r>
          </a:p>
          <a:p>
            <a:pPr marL="228600" lvl="1">
              <a:spcBef>
                <a:spcPts val="1000"/>
              </a:spcBef>
            </a:pPr>
            <a:r>
              <a:rPr lang="en-US" dirty="0" smtClean="0"/>
              <a:t>Race</a:t>
            </a:r>
          </a:p>
          <a:p>
            <a:pPr marL="228600" lvl="1">
              <a:spcBef>
                <a:spcPts val="1000"/>
              </a:spcBef>
            </a:pPr>
            <a:r>
              <a:rPr lang="en-US" dirty="0" smtClean="0"/>
              <a:t>Culture</a:t>
            </a:r>
          </a:p>
          <a:p>
            <a:pPr marL="228600" lvl="1">
              <a:spcBef>
                <a:spcPts val="1000"/>
              </a:spcBef>
            </a:pPr>
            <a:endParaRPr lang="en-US" dirty="0" smtClean="0"/>
          </a:p>
          <a:p>
            <a:pPr marL="228600" lvl="1">
              <a:spcBef>
                <a:spcPts val="1000"/>
              </a:spcBef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999" y="1825625"/>
            <a:ext cx="5696857" cy="399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10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Use &amp; Adoption -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Human Barriers</a:t>
            </a:r>
          </a:p>
          <a:p>
            <a:pPr marL="746125" lvl="2" indent="-288925"/>
            <a:r>
              <a:rPr lang="en-US" sz="2400" dirty="0" smtClean="0"/>
              <a:t>Lack of information and knowledge</a:t>
            </a:r>
          </a:p>
          <a:p>
            <a:pPr marL="746125" lvl="2" indent="-288925"/>
            <a:r>
              <a:rPr lang="en-US" sz="2400" dirty="0" smtClean="0"/>
              <a:t>Safety concerns</a:t>
            </a:r>
          </a:p>
          <a:p>
            <a:pPr marL="746125" lvl="2" indent="-288925"/>
            <a:r>
              <a:rPr lang="en-US" sz="2400" dirty="0" smtClean="0"/>
              <a:t>Failing to meet perceived needs</a:t>
            </a:r>
          </a:p>
          <a:p>
            <a:pPr marL="746125" lvl="2" indent="-288925"/>
            <a:r>
              <a:rPr lang="en-US" sz="2400" dirty="0" smtClean="0"/>
              <a:t>Concern of losing functional capabilities</a:t>
            </a:r>
          </a:p>
          <a:p>
            <a:r>
              <a:rPr lang="en-US" dirty="0" smtClean="0"/>
              <a:t>AT Barriers</a:t>
            </a:r>
          </a:p>
          <a:p>
            <a:pPr lvl="1"/>
            <a:r>
              <a:rPr lang="en-US" dirty="0" smtClean="0"/>
              <a:t>Complexity of AT</a:t>
            </a:r>
          </a:p>
          <a:p>
            <a:pPr lvl="1"/>
            <a:r>
              <a:rPr lang="en-US" dirty="0" smtClean="0"/>
              <a:t>AT experienced as obstacles</a:t>
            </a:r>
          </a:p>
          <a:p>
            <a:pPr lvl="1"/>
            <a:r>
              <a:rPr lang="en-US" dirty="0" smtClean="0"/>
              <a:t>Device Failure</a:t>
            </a:r>
          </a:p>
          <a:p>
            <a:r>
              <a:rPr lang="en-US" dirty="0" smtClean="0"/>
              <a:t>Context Barriers</a:t>
            </a:r>
          </a:p>
          <a:p>
            <a:pPr lvl="1"/>
            <a:r>
              <a:rPr lang="en-US" dirty="0" smtClean="0"/>
              <a:t>Financial Limitations</a:t>
            </a:r>
          </a:p>
          <a:p>
            <a:pPr lvl="1"/>
            <a:r>
              <a:rPr lang="en-US" dirty="0" smtClean="0"/>
              <a:t>Physical Environment Limitations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879" y="3243513"/>
            <a:ext cx="31750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1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Less negativity – higher self esteem</a:t>
            </a:r>
          </a:p>
          <a:p>
            <a:r>
              <a:rPr lang="en-US" dirty="0" smtClean="0"/>
              <a:t>Greater emotional stability</a:t>
            </a:r>
          </a:p>
          <a:p>
            <a:r>
              <a:rPr lang="en-US" dirty="0" smtClean="0"/>
              <a:t>Clearer priorities</a:t>
            </a:r>
          </a:p>
          <a:p>
            <a:r>
              <a:rPr lang="en-US" dirty="0" smtClean="0"/>
              <a:t>Wiser perspective</a:t>
            </a:r>
          </a:p>
          <a:p>
            <a:r>
              <a:rPr lang="en-US" dirty="0" smtClean="0"/>
              <a:t>Better able to see big picture</a:t>
            </a:r>
          </a:p>
          <a:p>
            <a:r>
              <a:rPr lang="en-US" dirty="0" smtClean="0"/>
              <a:t>Brain plasticity</a:t>
            </a:r>
          </a:p>
          <a:p>
            <a:r>
              <a:rPr lang="en-US" dirty="0" smtClean="0"/>
              <a:t>Knowledge</a:t>
            </a:r>
          </a:p>
          <a:p>
            <a:r>
              <a:rPr lang="en-US" dirty="0" smtClean="0"/>
              <a:t>AT needed: has fun with aging</a:t>
            </a:r>
          </a:p>
          <a:p>
            <a:r>
              <a:rPr lang="en-US" i="1" dirty="0" smtClean="0"/>
              <a:t>Let’s put the “It’s On” back in </a:t>
            </a:r>
            <a:r>
              <a:rPr lang="en-US" i="1" dirty="0" err="1" smtClean="0"/>
              <a:t>gerONtology</a:t>
            </a:r>
            <a:r>
              <a:rPr lang="en-US" i="1" dirty="0" smtClean="0"/>
              <a:t>!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792" y="2168979"/>
            <a:ext cx="4598307" cy="305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749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529263"/>
            <a:ext cx="10515600" cy="1755107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530809"/>
            <a:ext cx="10515600" cy="3207001"/>
          </a:xfrm>
        </p:spPr>
        <p:txBody>
          <a:bodyPr>
            <a:no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</a:rPr>
              <a:t>Old age is no place for sissies.  -- Bette Davis</a:t>
            </a:r>
          </a:p>
          <a:p>
            <a:r>
              <a:rPr lang="en-US" sz="2800" i="1" dirty="0" smtClean="0">
                <a:solidFill>
                  <a:schemeClr val="tx1"/>
                </a:solidFill>
              </a:rPr>
              <a:t>Age is an issue of mind over matter.  If you don't mind, it doesn't matter.  -- Mark Twain or Jack Benny</a:t>
            </a:r>
          </a:p>
          <a:p>
            <a:r>
              <a:rPr lang="en-US" sz="2800" i="1" dirty="0" smtClean="0">
                <a:solidFill>
                  <a:schemeClr val="tx1"/>
                </a:solidFill>
              </a:rPr>
              <a:t>Old age isn't so bad when you consider the alternative. -- Maurice Chevalier</a:t>
            </a:r>
          </a:p>
          <a:p>
            <a:r>
              <a:rPr lang="en-US" sz="2800" i="1" dirty="0" smtClean="0">
                <a:solidFill>
                  <a:schemeClr val="tx1"/>
                </a:solidFill>
              </a:rPr>
              <a:t>Laughter is timeless.  Imagination has no age.  And dreams are forever.  -- Walt Disney</a:t>
            </a:r>
          </a:p>
        </p:txBody>
      </p:sp>
    </p:spTree>
    <p:extLst>
      <p:ext uri="{BB962C8B-B14F-4D97-AF65-F5344CB8AC3E}">
        <p14:creationId xmlns:p14="http://schemas.microsoft.com/office/powerpoint/2010/main" val="1298930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hlinkClick r:id="rId2"/>
              </a:rPr>
              <a:t>http://www.widener.edu/about/campus_resources/wolfgram_library/documents/life_span_chart_final.pdf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hlinkClick r:id="rId3"/>
              </a:rPr>
              <a:t>http://health.howstuffworks.com/wellness/aging/aging-process/aging.htm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hlinkClick r:id="rId4"/>
              </a:rPr>
              <a:t>http://www.webmd.com/healthy-aging/features/normal-aging-changes-and-symptoms?page=43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hlinkClick r:id="rId5"/>
              </a:rPr>
              <a:t>http://www.mayoclinic.org/healthy-lifestyle/healthy-aging/in-depth/aging/art-20046070?pg=2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874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</TotalTime>
  <Words>1887</Words>
  <Application>Microsoft Macintosh PowerPoint</Application>
  <PresentationFormat>Widescreen</PresentationFormat>
  <Paragraphs>345</Paragraphs>
  <Slides>26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Calibri</vt:lpstr>
      <vt:lpstr>Calibri Light</vt:lpstr>
      <vt:lpstr>Times New Roman</vt:lpstr>
      <vt:lpstr>Arial</vt:lpstr>
      <vt:lpstr>Office Theme</vt:lpstr>
      <vt:lpstr>Aging</vt:lpstr>
      <vt:lpstr>Outline</vt:lpstr>
      <vt:lpstr>Definition: Stages of Life</vt:lpstr>
      <vt:lpstr>Causes &amp; Effects</vt:lpstr>
      <vt:lpstr>Anatomical Changes: Effects</vt:lpstr>
      <vt:lpstr>Anatomical Changes: Factors</vt:lpstr>
      <vt:lpstr>Anatomical Changes: AT</vt:lpstr>
      <vt:lpstr>Cardiovascular Changes: Effects</vt:lpstr>
      <vt:lpstr>Cardiovascular Changes: Factors</vt:lpstr>
      <vt:lpstr>Cardiovascular Changes: AT</vt:lpstr>
      <vt:lpstr>Gastronomical Changes: Effects</vt:lpstr>
      <vt:lpstr>Gastronomical Changes: Factors &amp; AT</vt:lpstr>
      <vt:lpstr>Immunological Changes</vt:lpstr>
      <vt:lpstr>Metabolic Changes</vt:lpstr>
      <vt:lpstr>Respiratory Changes</vt:lpstr>
      <vt:lpstr>Sensory Changes: Eyesight</vt:lpstr>
      <vt:lpstr>Sensory Changes: Hearing Loss</vt:lpstr>
      <vt:lpstr>Sensory Changes: Smell &amp; Taste</vt:lpstr>
      <vt:lpstr>Cognitive changes</vt:lpstr>
      <vt:lpstr>Interactions with Disability</vt:lpstr>
      <vt:lpstr>Personal, Familial &amp; Social Effects</vt:lpstr>
      <vt:lpstr>AT Use &amp; Adoption</vt:lpstr>
      <vt:lpstr>AT Use &amp; Adoption - cont’d</vt:lpstr>
      <vt:lpstr>Benefits of Aging</vt:lpstr>
      <vt:lpstr>Questions?</vt:lpstr>
      <vt:lpstr>References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Aging</dc:title>
  <dc:creator>Simmons, April T</dc:creator>
  <cp:lastModifiedBy>Simmons, April T</cp:lastModifiedBy>
  <cp:revision>23</cp:revision>
  <dcterms:created xsi:type="dcterms:W3CDTF">2017-02-19T18:31:54Z</dcterms:created>
  <dcterms:modified xsi:type="dcterms:W3CDTF">2017-02-20T18:46:35Z</dcterms:modified>
</cp:coreProperties>
</file>