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29668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previous lectures, we’ve talked about movement and mobility when it comes to short distances.  Within the home, within the confines of a building or a sidewalk.  Now, we want to look at transportation over long distances.  </a:t>
            </a:r>
          </a:p>
        </p:txBody>
      </p:sp>
    </p:spTree>
    <p:extLst>
      <p:ext uri="{BB962C8B-B14F-4D97-AF65-F5344CB8AC3E}">
        <p14:creationId xmlns:p14="http://schemas.microsoft.com/office/powerpoint/2010/main" val="405775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Ask this to the class.</a:t>
            </a:r>
          </a:p>
        </p:txBody>
      </p:sp>
    </p:spTree>
    <p:extLst>
      <p:ext uri="{BB962C8B-B14F-4D97-AF65-F5344CB8AC3E}">
        <p14:creationId xmlns:p14="http://schemas.microsoft.com/office/powerpoint/2010/main" val="2679786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263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32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5786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932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4120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4274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7329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Video time  7:17</a:t>
            </a:r>
          </a:p>
        </p:txBody>
      </p:sp>
    </p:spTree>
    <p:extLst>
      <p:ext uri="{BB962C8B-B14F-4D97-AF65-F5344CB8AC3E}">
        <p14:creationId xmlns:p14="http://schemas.microsoft.com/office/powerpoint/2010/main" val="1411432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Video time  7:17</a:t>
            </a:r>
          </a:p>
        </p:txBody>
      </p:sp>
    </p:spTree>
    <p:extLst>
      <p:ext uri="{BB962C8B-B14F-4D97-AF65-F5344CB8AC3E}">
        <p14:creationId xmlns:p14="http://schemas.microsoft.com/office/powerpoint/2010/main" val="4141922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Steering Knobs are employed for positive, one-hand control, adjustable to one's ability.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Drivers with no grip or diminished wrist stability can use tri-pins, a three-pronged grip for the wheel.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A steering cuff offers complete support and control for a driver with a totally disabled hand and wrist.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A palm grip, v-grip or quad fork is used with some quadriplegics for steering. It is placed at any position on the wheel according to the prescription and driver's personal comfort.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An amputee ring accommodates drivers with a prosthetic hook on their steering arms. (The prosthesis should have soft surface pinchers.)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Modified-effort steering reduces strength needed to operate power steering or brakes for someone with low strength or endurance.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Floor-mounted steering is a floor steering wheel for foot control.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08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452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0188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Steering Knobs are employed for positive, one-hand control, adjustable to one's ability.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Drivers with no grip or diminished wrist stability can use tri-pins, a three-pronged grip for the wheel.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A steering cuff offers complete support and control for a driver with a totally disabled hand and wrist.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A palm grip, v-grip or quad fork is used with some quadriplegics for steering. It is placed at any position on the wheel according to the prescription and driver's personal comfort.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An amputee ring accommodates drivers with a prosthetic hook on their steering arms. (The prosthesis should have soft surface pinchers.)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Modified-effort steering reduces strength needed to operate power steering or brakes for someone with low strength or endurance.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Floor-mounted steering is a floor steering wheel for foot control.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4586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hyperlink" Target="http://youtube.com/v/vR9zkEaZgR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HFfxFoV5Spc" TargetMode="External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1326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Mobility and Transportation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874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Samuel Cheng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David Grimm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 sz="2000"/>
              <a:t>March 6,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1656225"/>
            <a:ext cx="8520600" cy="1693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4000"/>
              <a:t>Why is Transportation so Critical?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is transportation so critical?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Enables access to desired community venues.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Gives the opportunity to engage in desired occupations.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Inaccessibility leads to decreased living conditions: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Financial difficulties.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No access to education, healthcare, recreational activities, etc.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Mental health issues, social isolation of themselves and caregiver.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People have a right to transportation (UN Convention on the Rights of Persons with Disabilities)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285743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Human Component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780816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har char="●"/>
            </a:pPr>
            <a:r>
              <a:rPr lang="en" sz="1000" dirty="0" smtClean="0"/>
              <a:t>Motor Impairments</a:t>
            </a:r>
          </a:p>
          <a:p>
            <a:pPr marL="228600" lvl="0" rtl="0">
              <a:lnSpc>
                <a:spcPct val="100000"/>
              </a:lnSpc>
              <a:spcBef>
                <a:spcPts val="0"/>
              </a:spcBef>
            </a:pPr>
            <a:r>
              <a:rPr lang="en" sz="1100" dirty="0" smtClean="0"/>
              <a:t>-</a:t>
            </a:r>
            <a:r>
              <a:rPr lang="en-US" sz="700" dirty="0" smtClean="0"/>
              <a:t>Affect </a:t>
            </a:r>
            <a:r>
              <a:rPr lang="en-US" sz="700" dirty="0"/>
              <a:t>ability to sit upright, or have strength and ROM to use a car</a:t>
            </a:r>
            <a:endParaRPr lang="en" sz="400" dirty="0" smtClean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har char="●"/>
            </a:pPr>
            <a:r>
              <a:rPr lang="en" sz="1000" dirty="0" smtClean="0"/>
              <a:t>Visual Impairments</a:t>
            </a:r>
          </a:p>
          <a:p>
            <a:pPr marL="228600" lvl="0" rtl="0">
              <a:lnSpc>
                <a:spcPct val="100000"/>
              </a:lnSpc>
              <a:spcBef>
                <a:spcPts val="0"/>
              </a:spcBef>
            </a:pPr>
            <a:r>
              <a:rPr lang="en" sz="1100" dirty="0"/>
              <a:t>-</a:t>
            </a:r>
            <a:r>
              <a:rPr lang="en-US" sz="700" dirty="0" smtClean="0"/>
              <a:t>reduction </a:t>
            </a:r>
            <a:r>
              <a:rPr lang="en-US" sz="700" dirty="0"/>
              <a:t>in visual field &amp; peripheral FOV</a:t>
            </a:r>
            <a:endParaRPr lang="en" sz="700" dirty="0" smtClean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har char="●"/>
            </a:pPr>
            <a:r>
              <a:rPr lang="en" sz="1000" dirty="0" smtClean="0"/>
              <a:t>Hearing Impairments</a:t>
            </a:r>
          </a:p>
          <a:p>
            <a:pPr marL="228600" lvl="0">
              <a:lnSpc>
                <a:spcPct val="100000"/>
              </a:lnSpc>
            </a:pPr>
            <a:r>
              <a:rPr lang="en-US" sz="800" dirty="0"/>
              <a:t> </a:t>
            </a:r>
            <a:r>
              <a:rPr lang="en-US" sz="800" dirty="0" smtClean="0"/>
              <a:t>-Reduction </a:t>
            </a:r>
            <a:r>
              <a:rPr lang="en-US" sz="800" dirty="0"/>
              <a:t>in awareness to relevant noises, e.g. honking </a:t>
            </a:r>
            <a:endParaRPr lang="en-US" sz="800" dirty="0" smtClean="0"/>
          </a:p>
          <a:p>
            <a:pPr marL="228600" lvl="0">
              <a:lnSpc>
                <a:spcPct val="100000"/>
              </a:lnSpc>
            </a:pPr>
            <a:r>
              <a:rPr lang="en-US" sz="800" dirty="0" smtClean="0"/>
              <a:t> -Considered </a:t>
            </a:r>
            <a:r>
              <a:rPr lang="en-US" sz="800" dirty="0"/>
              <a:t>less critical than visual impairments </a:t>
            </a:r>
            <a:endParaRPr lang="en" sz="800" dirty="0" smtClean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har char="●"/>
            </a:pPr>
            <a:r>
              <a:rPr lang="en" sz="1000" dirty="0" smtClean="0"/>
              <a:t>Reaction Time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har char="●"/>
            </a:pPr>
            <a:r>
              <a:rPr lang="en" sz="1000" dirty="0" smtClean="0"/>
              <a:t>Cognitive Impairment</a:t>
            </a:r>
          </a:p>
          <a:p>
            <a:pPr marL="228600" lvl="0">
              <a:lnSpc>
                <a:spcPct val="100000"/>
              </a:lnSpc>
            </a:pPr>
            <a:r>
              <a:rPr lang="en-US" sz="700" dirty="0" smtClean="0"/>
              <a:t>Memory</a:t>
            </a:r>
            <a:r>
              <a:rPr lang="en-US" sz="700" dirty="0"/>
              <a:t>, judgment, executive </a:t>
            </a:r>
            <a:r>
              <a:rPr lang="en-US" sz="700" dirty="0" smtClean="0"/>
              <a:t>functioning</a:t>
            </a:r>
          </a:p>
          <a:p>
            <a:pPr marL="228600" lvl="0">
              <a:lnSpc>
                <a:spcPct val="100000"/>
              </a:lnSpc>
            </a:pPr>
            <a:r>
              <a:rPr lang="en-US" sz="700" dirty="0" smtClean="0"/>
              <a:t>Multitasking </a:t>
            </a:r>
            <a:r>
              <a:rPr lang="en-US" sz="700" dirty="0"/>
              <a:t>is common problem in driving, exacerbated by cognitive impairment</a:t>
            </a:r>
            <a:endParaRPr lang="en" sz="700" dirty="0" smtClean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har char="●"/>
            </a:pPr>
            <a:r>
              <a:rPr lang="en" sz="1000" dirty="0" smtClean="0"/>
              <a:t>Age</a:t>
            </a:r>
          </a:p>
          <a:p>
            <a:pPr marL="228600" lvl="0">
              <a:lnSpc>
                <a:spcPct val="100000"/>
              </a:lnSpc>
            </a:pPr>
            <a:r>
              <a:rPr lang="en" sz="800" dirty="0" smtClean="0"/>
              <a:t>-</a:t>
            </a:r>
            <a:r>
              <a:rPr lang="en-US" sz="800" dirty="0"/>
              <a:t>Age alone is not a predictor of safe driving, but the presence of disabling conditions are a mediator</a:t>
            </a:r>
            <a:endParaRPr lang="en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Original Equipment Manufacturer (OEM)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Individuals with disabilities may not be able to use the OEM controls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Range of motion, strength, coordination can prevent use of OEM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E.g. spinal cord injury patients may not have full sensation to use brake and accelerator pedals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Individuals with musculoskeletal conditions may have limited ROM to exert enough force</a:t>
            </a:r>
          </a:p>
          <a:p>
            <a:pPr marL="457200" lvl="0" indent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3 Activities Related to Transportation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sz="1050" dirty="0"/>
              <a:t>Occupant protection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That which secures and safely positions the person in the vehicle.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Seatbelt, headrests, etc.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1050" dirty="0"/>
              <a:t>Vehicle ingress and egress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Differs depending on whether or not an occupant remains in a wheelchair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Automated ramps, lifts, etc.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Also preventing unintentional egress.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1050" dirty="0"/>
              <a:t>Driving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Primary activities (steering, acceleration)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900" dirty="0"/>
              <a:t>Secondary activities (using lights, setting emergency brake, etc.)</a:t>
            </a:r>
          </a:p>
          <a:p>
            <a:pPr marL="914400" lvl="1" indent="-228600">
              <a:spcBef>
                <a:spcPts val="0"/>
              </a:spcBef>
            </a:pPr>
            <a:r>
              <a:rPr lang="en" sz="900" dirty="0"/>
              <a:t>Both types of activities must be taken into account for design and assessment purposes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Occupant Protection - Children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Children less than 40 lbs. must use a child restraint safety system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/>
              <a:t>Rear facing</a:t>
            </a:r>
            <a:r>
              <a:rPr lang="en"/>
              <a:t> infant seats must be used from birth to 12 months or 22 lbs.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/>
              <a:t>Forward facing</a:t>
            </a:r>
            <a:r>
              <a:rPr lang="en"/>
              <a:t> restraint systems must be used to accommodate children up to 40 lbs. and 40 inches in height.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After 40 lbs., they can move to a </a:t>
            </a:r>
            <a:r>
              <a:rPr lang="en" u="sng"/>
              <a:t>booster seat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Children are ready for seat belts at 80 lbs. and at least 4’9”.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Examples of Occupant Protection - Children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Backward facing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Forward facing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NHSTA’S Register Your Car Seat program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Ensures parent’s car seats are safe.</a:t>
            </a:r>
          </a:p>
          <a:p>
            <a:pPr marL="914400" lvl="1" indent="-228600">
              <a:spcBef>
                <a:spcPts val="0"/>
              </a:spcBef>
            </a:pPr>
            <a:r>
              <a:rPr lang="en"/>
              <a:t>https://www.safercar.gov/parents/CarSeats/Car-Seat-Types.htm?view=full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4785800" y="4703625"/>
            <a:ext cx="3774300" cy="25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http://www.preventinjury.org/Special-Needs-Transportation/Child-Seats-for-Children-with-Special-Needs</a:t>
            </a:r>
          </a:p>
        </p:txBody>
      </p:sp>
      <p:pic>
        <p:nvPicPr>
          <p:cNvPr id="98" name="Shape 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300" y="1296474"/>
            <a:ext cx="1886225" cy="1250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447" y="1152472"/>
            <a:ext cx="1494224" cy="225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0599" y="1152475"/>
            <a:ext cx="1953024" cy="202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Specialized Examples of Car Seats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Car beds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Adaptive belt positioning booster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Provides additional support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Vests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Can be used as AT for children up to 168 lbs. 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4921475" y="4773475"/>
            <a:ext cx="3503100" cy="28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</a:rPr>
              <a:t>http://www.preventinjury.org/Special-Needs-Transportation/Child-Seats-for-Children-with-Special-Needs</a:t>
            </a:r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5981" y="1125874"/>
            <a:ext cx="1632575" cy="147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2476" y="1125874"/>
            <a:ext cx="1295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8856" y="2699898"/>
            <a:ext cx="140970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Vehicle Ingress and Egress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309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Having the height of the seat match hip height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Wide door opening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A handle to steady themselves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Transfer boards (video)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Seat swivel</a:t>
            </a:r>
          </a:p>
        </p:txBody>
      </p:sp>
      <p:pic>
        <p:nvPicPr>
          <p:cNvPr id="117" name="Shape 117" descr="handybar-assembl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6674" y="445025"/>
            <a:ext cx="3146474" cy="147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 descr="Ergotrans - Patient Transfer Harness. Caregivers &amp; therapists trust Ergotrans - comfortable, secure, non-invasive way to transfer. Great for travel. Suitable for multiple caregivers. XS to XL sizes fit 21&quot; - 66&quot; waist. To Order Call Toll Free 1-855-711-2121 x 800  http://www.AssistedTransfer.com" title="Transfer Techniques using Ergotrans Harness">
            <a:hlinkClick r:id="rId4"/>
          </p:cNvPr>
          <p:cNvSpPr/>
          <p:nvPr/>
        </p:nvSpPr>
        <p:spPr>
          <a:xfrm>
            <a:off x="5621500" y="2351250"/>
            <a:ext cx="2956825" cy="2217625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19" name="Shape 119" descr="seatswivel500x50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2525" y="3098150"/>
            <a:ext cx="1470725" cy="147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Vehicle Ingress and Egress (cont.)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81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Van modifications usually have ramp for access and tie­down system for wheelchair.</a:t>
            </a:r>
          </a:p>
          <a:p>
            <a: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Either side or rear access.</a:t>
            </a:r>
          </a:p>
          <a:p>
            <a: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Must keep wheelchair dimensions and turning radius in mind.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Must have space for restraint system and for the caregiver/adult to maneuver to secure occupant.</a:t>
            </a:r>
          </a:p>
        </p:txBody>
      </p:sp>
      <p:pic>
        <p:nvPicPr>
          <p:cNvPr id="126" name="Shape 126" descr="download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8562" y="1152462"/>
            <a:ext cx="3133725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Driving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21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Primary driving controls</a:t>
            </a:r>
          </a:p>
          <a:p>
            <a: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Stop (brakes), go (accelerator), steer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­Pedal hand controls (video)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Pedal extensions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Reduced diameter wheel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Modified steering</a:t>
            </a:r>
          </a:p>
        </p:txBody>
      </p:sp>
      <p:sp>
        <p:nvSpPr>
          <p:cNvPr id="133" name="Shape 133" descr="Carospeed® Menox - Stylish and ergonomical hand control for accelerator and brake. https://www.autoadapt.com/en/products/hand-controls/carospeed-menox/" title="Car hand control for gas and brake, driving without pedals">
            <a:hlinkClick r:id="rId3"/>
          </p:cNvPr>
          <p:cNvSpPr/>
          <p:nvPr/>
        </p:nvSpPr>
        <p:spPr>
          <a:xfrm>
            <a:off x="6361800" y="1017725"/>
            <a:ext cx="2470500" cy="1852875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34" name="Shape 134" descr="image_gallery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899" y="3218400"/>
            <a:ext cx="2548924" cy="16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 descr="f931d68d0f06a57e577847ae6aa6d269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87950" y="3218400"/>
            <a:ext cx="1968100" cy="16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 descr="steering-devices-headline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7925" y="3218399"/>
            <a:ext cx="2874375" cy="16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Assessment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 driving is evaluation can be used for individuals who have had their licence removed due to an illness.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Driving evaluation has two components: off road assessment and on road component.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It should include cognitive, physical, visual and perceptual elements. Medical and driving histories are recommended.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Canadian group led by Korner-Bitensky et al., 2005 recommended the following: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Stopping at a light/stop sign, right &amp; left turns, merging &amp; accelerating into traffic, reverse, variety of speed limits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Evaluation Outcome	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The driving evaluation can be one of the following outcomes:</a:t>
            </a:r>
          </a:p>
          <a:p>
            <a:pPr marL="914400" lvl="1" indent="-228600" rtl="0">
              <a:spcBef>
                <a:spcPts val="0"/>
              </a:spcBef>
              <a:buAutoNum type="alphaLcPeriod"/>
            </a:pPr>
            <a:r>
              <a:rPr lang="en"/>
              <a:t>The user has the skills to continue driving safety</a:t>
            </a:r>
          </a:p>
          <a:p>
            <a:pPr marL="914400" lvl="1" indent="-228600" rtl="0">
              <a:spcBef>
                <a:spcPts val="0"/>
              </a:spcBef>
              <a:buAutoNum type="alphaLcPeriod"/>
            </a:pPr>
            <a:r>
              <a:rPr lang="en"/>
              <a:t>The individual does not have the skills to continue dirivng safely</a:t>
            </a:r>
          </a:p>
          <a:p>
            <a:pPr marL="914400" lvl="1" indent="-228600" rtl="0">
              <a:spcBef>
                <a:spcPts val="0"/>
              </a:spcBef>
              <a:buAutoNum type="alphaLcPeriod"/>
            </a:pPr>
            <a:r>
              <a:rPr lang="en"/>
              <a:t>The individual has basic skills, and can continue with a driver training program</a:t>
            </a:r>
          </a:p>
          <a:p>
            <a:pPr marL="914400" lvl="1" indent="-228600" rtl="0">
              <a:spcBef>
                <a:spcPts val="0"/>
              </a:spcBef>
              <a:buAutoNum type="alphaLcPeriod"/>
            </a:pPr>
            <a:r>
              <a:rPr lang="en"/>
              <a:t>The individual has specific impairment that limits driving ability, and they must be trained and assessed with adapted driving controls.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311700" y="2006775"/>
            <a:ext cx="8520600" cy="976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500"/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</Words>
  <Application>Microsoft Office PowerPoint</Application>
  <PresentationFormat>On-screen Show (16:9)</PresentationFormat>
  <Paragraphs>115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simple-light-2</vt:lpstr>
      <vt:lpstr>Mobility and Transportation</vt:lpstr>
      <vt:lpstr>Why is Transportation so Critical?</vt:lpstr>
      <vt:lpstr>Why is transportation so critical?</vt:lpstr>
      <vt:lpstr>Human Component</vt:lpstr>
      <vt:lpstr>Original Equipment Manufacturer (OEM)</vt:lpstr>
      <vt:lpstr>3 Activities Related to Transportation</vt:lpstr>
      <vt:lpstr>Occupant Protection - Children</vt:lpstr>
      <vt:lpstr>Examples of Occupant Protection - Children</vt:lpstr>
      <vt:lpstr>Specialized Examples of Car Seats</vt:lpstr>
      <vt:lpstr>Vehicle Ingress and Egress</vt:lpstr>
      <vt:lpstr>Vehicle Ingress and Egress (cont.)</vt:lpstr>
      <vt:lpstr>Driving</vt:lpstr>
      <vt:lpstr>Assessment</vt:lpstr>
      <vt:lpstr>Evaluation Outcome 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Mobility and Transportation</dc:title>
  <cp:lastModifiedBy>Grimm, David A</cp:lastModifiedBy>
  <cp:revision>2</cp:revision>
  <dcterms:modified xsi:type="dcterms:W3CDTF">2017-03-13T16:54:52Z</dcterms:modified>
</cp:coreProperties>
</file>