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Talk about shearing and friction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Properties: Density, Stiffness, Sliding resistance, Resilience, Dampening, Recovery and even cushion cover.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Swaine’s work provides a useful basis for clinicians using pressure mapping to determine the optimal cushion for their clients.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</a:pPr>
            <a:r>
              <a:rPr lang="en" sz="1800">
                <a:solidFill>
                  <a:schemeClr val="dk2"/>
                </a:solidFill>
              </a:rPr>
              <a:t>A single assessment is used to gather information to make a recommendation for seating and mobility</a:t>
            </a: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</a:pPr>
            <a:r>
              <a:rPr lang="en" sz="1800">
                <a:solidFill>
                  <a:schemeClr val="dk2"/>
                </a:solidFill>
              </a:rPr>
              <a:t>AT professionals went through the decision-making process and ultimate selection of seating and positioning technologies that match the needs and kills of the user.</a:t>
            </a: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</a:pPr>
            <a:r>
              <a:rPr lang="en" sz="1800">
                <a:solidFill>
                  <a:schemeClr val="dk2"/>
                </a:solidFill>
              </a:rPr>
              <a:t>Also, can personalize them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>
                <a:solidFill>
                  <a:srgbClr val="373737"/>
                </a:solidFill>
                <a:highlight>
                  <a:srgbClr val="FFFFFF"/>
                </a:highlight>
              </a:rPr>
              <a:t>Americans are sitting an average of 13 hours a day and sleeping an average of 8 hours resulting in a sedentary lifestyle of around 21 hours a day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Shape 15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Shape 15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Talk about reclined and standing wheel chairs!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Shape 16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 sz="1800">
                <a:solidFill>
                  <a:schemeClr val="dk2"/>
                </a:solidFill>
              </a:rPr>
              <a:t>http://www.schepens.harvard.edu/images/stories/nire/mobility-training.pdf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1.png"/><Relationship Id="rId4" Type="http://schemas.openxmlformats.org/officeDocument/2006/relationships/image" Target="../media/image0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0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youtube.com/watch?v=3NUjnIeAlJg" TargetMode="External"/><Relationship Id="rId4" Type="http://schemas.openxmlformats.org/officeDocument/2006/relationships/hyperlink" Target="https://www.youtube.com/watch?v=WiJNLhDxmXs" TargetMode="External"/><Relationship Id="rId5" Type="http://schemas.openxmlformats.org/officeDocument/2006/relationships/hyperlink" Target="https://www.indiegogo.com/projects/hovering-steprover-new#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karmanhealthcare.com/different-types-of-wheelchairs/" TargetMode="External"/><Relationship Id="rId4" Type="http://schemas.openxmlformats.org/officeDocument/2006/relationships/hyperlink" Target="http://www.topendwheelchair.com/our-chairs/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Motor/Mobility</a:t>
            </a: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Bum Jun (</a:t>
            </a:r>
            <a:r>
              <a:rPr lang="en"/>
              <a:t>Todd) Park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Outline</a:t>
            </a:r>
          </a:p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SzPct val="100000"/>
            </a:pPr>
            <a:r>
              <a:rPr lang="en" sz="2400"/>
              <a:t>Seating</a:t>
            </a:r>
          </a:p>
          <a:p>
            <a:pPr indent="-355600" lvl="1" marL="914400" rtl="0">
              <a:spcBef>
                <a:spcPts val="0"/>
              </a:spcBef>
              <a:buSzPct val="100000"/>
            </a:pPr>
            <a:r>
              <a:rPr lang="en" sz="2000"/>
              <a:t>Poster Control</a:t>
            </a:r>
          </a:p>
          <a:p>
            <a:pPr indent="-355600" lvl="1" marL="914400" rtl="0">
              <a:spcBef>
                <a:spcPts val="0"/>
              </a:spcBef>
              <a:buSzPct val="100000"/>
            </a:pPr>
            <a:r>
              <a:rPr lang="en" sz="2000"/>
              <a:t>Tissue integrity</a:t>
            </a:r>
          </a:p>
          <a:p>
            <a:pPr indent="-355600" lvl="1" marL="914400" rtl="0">
              <a:spcBef>
                <a:spcPts val="0"/>
              </a:spcBef>
              <a:buSzPct val="100000"/>
            </a:pPr>
            <a:r>
              <a:rPr lang="en" sz="2000"/>
              <a:t>Seating Technologies</a:t>
            </a:r>
          </a:p>
          <a:p>
            <a:pPr indent="-381000" lvl="0" marL="457200" rtl="0">
              <a:spcBef>
                <a:spcPts val="0"/>
              </a:spcBef>
              <a:buSzPct val="100000"/>
            </a:pPr>
            <a:r>
              <a:rPr lang="en" sz="2400"/>
              <a:t>Mobility</a:t>
            </a:r>
          </a:p>
          <a:p>
            <a:pPr indent="-355600" lvl="1" marL="914400" rtl="0">
              <a:spcBef>
                <a:spcPts val="0"/>
              </a:spcBef>
              <a:buSzPct val="100000"/>
            </a:pPr>
            <a:r>
              <a:rPr lang="en" sz="2000"/>
              <a:t>Components/Assessments</a:t>
            </a:r>
          </a:p>
          <a:p>
            <a:pPr indent="-355600" lvl="1" marL="914400" rtl="0">
              <a:spcBef>
                <a:spcPts val="0"/>
              </a:spcBef>
              <a:buSzPct val="100000"/>
            </a:pPr>
            <a:r>
              <a:rPr lang="en" sz="2000"/>
              <a:t>Assistive Technology: Wheelchairs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Posture Control</a:t>
            </a:r>
          </a:p>
        </p:txBody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Cerebral palsy and Neuromuscular disorders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Stability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Sliding forward in the seat or lateral or anterior trunk flexion</a:t>
            </a:r>
          </a:p>
          <a:p>
            <a:pPr indent="0" lvl="0" marL="45720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Spinal Cord Injury (SCI)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Individuals with low or absent tone cannot maintain a sitting position b/c of loss of </a:t>
            </a:r>
            <a:r>
              <a:rPr lang="en"/>
              <a:t>strength</a:t>
            </a:r>
            <a:r>
              <a:rPr lang="en"/>
              <a:t> and endurance.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Tissue Integrity </a:t>
            </a:r>
            <a:r>
              <a:rPr lang="en"/>
              <a:t>Pressure Redistribution</a:t>
            </a:r>
          </a:p>
        </p:txBody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Pressure Ulcer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Injury to skin and underlying tissue resulting from prolonged pressure on the skin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Approx. 25% of the health care costs of a SCI patient </a:t>
            </a:r>
          </a:p>
          <a:p>
            <a:pPr indent="0" lvl="0" marL="457200" rtl="0">
              <a:spcBef>
                <a:spcPts val="0"/>
              </a:spcBef>
              <a:buNone/>
            </a:pPr>
            <a:r>
              <a:t/>
            </a:r>
            <a:endParaRPr sz="600"/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Pressure Redistribution</a:t>
            </a:r>
          </a:p>
          <a:p>
            <a:pPr indent="-228600" lvl="1" marL="914400" rtl="0">
              <a:spcBef>
                <a:spcPts val="0"/>
              </a:spcBef>
            </a:pPr>
            <a:r>
              <a:t/>
            </a:r>
            <a:endParaRPr/>
          </a:p>
        </p:txBody>
      </p:sp>
      <p:pic>
        <p:nvPicPr>
          <p:cNvPr id="74" name="Shape 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4850" y="2880850"/>
            <a:ext cx="3472425" cy="192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Pressure ulcer risk factors</a:t>
            </a:r>
          </a:p>
        </p:txBody>
      </p:sp>
      <p:pic>
        <p:nvPicPr>
          <p:cNvPr id="80" name="Shape 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7513" y="1103487"/>
            <a:ext cx="4248975" cy="351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Seating Technologies</a:t>
            </a:r>
          </a:p>
        </p:txBody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x="311700" y="1152475"/>
            <a:ext cx="41283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Planar Cushions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87" name="Shape 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087" y="1907725"/>
            <a:ext cx="3476625" cy="22479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Shape 88"/>
          <p:cNvSpPr txBox="1"/>
          <p:nvPr>
            <p:ph idx="1" type="body"/>
          </p:nvPr>
        </p:nvSpPr>
        <p:spPr>
          <a:xfrm>
            <a:off x="4704000" y="1254500"/>
            <a:ext cx="41283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Contour Cushions</a:t>
            </a:r>
          </a:p>
        </p:txBody>
      </p:sp>
      <p:pic>
        <p:nvPicPr>
          <p:cNvPr id="89" name="Shape 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7925" y="1937662"/>
            <a:ext cx="3282045" cy="2188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Pressure Measurements</a:t>
            </a:r>
          </a:p>
        </p:txBody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Pressure mapping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96" name="Shape 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1750" y="1845574"/>
            <a:ext cx="5740500" cy="289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Seating Assessment	</a:t>
            </a:r>
          </a:p>
        </p:txBody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>
              <a:spcBef>
                <a:spcPts val="0"/>
              </a:spcBef>
            </a:pPr>
            <a:r>
              <a:rPr lang="en"/>
              <a:t>Seating Assessment Framework</a:t>
            </a:r>
          </a:p>
        </p:txBody>
      </p:sp>
      <p:sp>
        <p:nvSpPr>
          <p:cNvPr id="103" name="Shape 103"/>
          <p:cNvSpPr/>
          <p:nvPr/>
        </p:nvSpPr>
        <p:spPr>
          <a:xfrm>
            <a:off x="538375" y="2797100"/>
            <a:ext cx="1711800" cy="821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Outcome of Needs Identification</a:t>
            </a:r>
          </a:p>
        </p:txBody>
      </p:sp>
      <p:sp>
        <p:nvSpPr>
          <p:cNvPr id="104" name="Shape 104"/>
          <p:cNvSpPr/>
          <p:nvPr/>
        </p:nvSpPr>
        <p:spPr>
          <a:xfrm>
            <a:off x="2729275" y="2797100"/>
            <a:ext cx="1978500" cy="821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Outcomes of Skills Evaluation</a:t>
            </a:r>
          </a:p>
        </p:txBody>
      </p:sp>
      <p:sp>
        <p:nvSpPr>
          <p:cNvPr id="105" name="Shape 105"/>
          <p:cNvSpPr/>
          <p:nvPr/>
        </p:nvSpPr>
        <p:spPr>
          <a:xfrm>
            <a:off x="5227475" y="2797100"/>
            <a:ext cx="953400" cy="821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Matching</a:t>
            </a:r>
          </a:p>
        </p:txBody>
      </p:sp>
      <p:sp>
        <p:nvSpPr>
          <p:cNvPr id="106" name="Shape 106"/>
          <p:cNvSpPr/>
          <p:nvPr/>
        </p:nvSpPr>
        <p:spPr>
          <a:xfrm>
            <a:off x="6995725" y="3791525"/>
            <a:ext cx="1656000" cy="821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Technologies for Comfort</a:t>
            </a:r>
          </a:p>
        </p:txBody>
      </p:sp>
      <p:sp>
        <p:nvSpPr>
          <p:cNvPr id="107" name="Shape 107"/>
          <p:cNvSpPr/>
          <p:nvPr/>
        </p:nvSpPr>
        <p:spPr>
          <a:xfrm>
            <a:off x="6995725" y="2788550"/>
            <a:ext cx="1656000" cy="821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Technologies for Pressure Management</a:t>
            </a:r>
          </a:p>
        </p:txBody>
      </p:sp>
      <p:sp>
        <p:nvSpPr>
          <p:cNvPr id="108" name="Shape 108"/>
          <p:cNvSpPr/>
          <p:nvPr/>
        </p:nvSpPr>
        <p:spPr>
          <a:xfrm>
            <a:off x="6995725" y="1765175"/>
            <a:ext cx="1656000" cy="821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Technologies for Postural Control</a:t>
            </a:r>
          </a:p>
        </p:txBody>
      </p:sp>
      <p:cxnSp>
        <p:nvCxnSpPr>
          <p:cNvPr id="109" name="Shape 109"/>
          <p:cNvCxnSpPr>
            <a:stCxn id="103" idx="3"/>
            <a:endCxn id="104" idx="1"/>
          </p:cNvCxnSpPr>
          <p:nvPr/>
        </p:nvCxnSpPr>
        <p:spPr>
          <a:xfrm>
            <a:off x="2250175" y="3207950"/>
            <a:ext cx="479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10" name="Shape 110"/>
          <p:cNvCxnSpPr/>
          <p:nvPr/>
        </p:nvCxnSpPr>
        <p:spPr>
          <a:xfrm>
            <a:off x="4672175" y="3468300"/>
            <a:ext cx="479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11" name="Shape 111"/>
          <p:cNvCxnSpPr/>
          <p:nvPr/>
        </p:nvCxnSpPr>
        <p:spPr>
          <a:xfrm>
            <a:off x="6516625" y="2176025"/>
            <a:ext cx="479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12" name="Shape 112"/>
          <p:cNvCxnSpPr>
            <a:stCxn id="105" idx="3"/>
          </p:cNvCxnSpPr>
          <p:nvPr/>
        </p:nvCxnSpPr>
        <p:spPr>
          <a:xfrm flipH="1" rot="10800000">
            <a:off x="6180875" y="3199250"/>
            <a:ext cx="838800" cy="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13" name="Shape 113"/>
          <p:cNvCxnSpPr/>
          <p:nvPr/>
        </p:nvCxnSpPr>
        <p:spPr>
          <a:xfrm>
            <a:off x="6516625" y="4202375"/>
            <a:ext cx="479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14" name="Shape 114"/>
          <p:cNvCxnSpPr/>
          <p:nvPr/>
        </p:nvCxnSpPr>
        <p:spPr>
          <a:xfrm flipH="1" rot="-5400000">
            <a:off x="5489600" y="3196475"/>
            <a:ext cx="2028300" cy="6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Human Factors</a:t>
            </a:r>
          </a:p>
        </p:txBody>
      </p:sp>
      <p:sp>
        <p:nvSpPr>
          <p:cNvPr id="120" name="Shape 1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Orthopedic Factors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Postural Control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Respiratory and Circulatory Factors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Sensory and Perceptual Skills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Cognitive skills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Psychosocial Factors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Guidelines for Postural Control</a:t>
            </a:r>
          </a:p>
        </p:txBody>
      </p:sp>
      <p:sp>
        <p:nvSpPr>
          <p:cNvPr id="126" name="Shape 1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Pelvis and Lower Extremities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Pelvic obliquity &amp; Pelvic rotation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Trunk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Head and Neck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Upper Extremities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What do we mean by mobility?</a:t>
            </a:r>
          </a:p>
        </p:txBody>
      </p:sp>
      <p:pic>
        <p:nvPicPr>
          <p:cNvPr id="132" name="Shape 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750" y="1598025"/>
            <a:ext cx="4762500" cy="295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Components</a:t>
            </a:r>
          </a:p>
        </p:txBody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Activity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Identifies the occupations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Frequency of use of the wheelchair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Human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Older adults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Obesity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Accessibility</a:t>
            </a:r>
            <a:r>
              <a:rPr lang="en"/>
              <a:t> legislation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Context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Physical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Social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Cultural</a:t>
            </a:r>
          </a:p>
          <a:p>
            <a:pPr indent="-228600" lvl="1" marL="914400">
              <a:spcBef>
                <a:spcPts val="0"/>
              </a:spcBef>
            </a:pPr>
            <a:r>
              <a:rPr lang="en"/>
              <a:t>Instituional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Assessment for Wheeled Mobility</a:t>
            </a:r>
          </a:p>
        </p:txBody>
      </p:sp>
      <p:sp>
        <p:nvSpPr>
          <p:cNvPr id="144" name="Shape 1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Needs Assessment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The most appropriate wheeled mobility for activities which the individual’s wishes to engage.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The clinician determines which activities are important and necessary for the users</a:t>
            </a:r>
          </a:p>
          <a:p>
            <a:pPr indent="0" lvl="0" marL="45720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Factors to consider when selecting a wheelchair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Consumer profile: disability, date of onset, prognosis, size, and weight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Consumer needs: activities, contexts of use, preferences, transportation, reliability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Physical and sensory skills: range of motion, motor control, strength, vision, perception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Functional skills: Transfers and ability to propel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Anatomy of a Wheelchair</a:t>
            </a:r>
          </a:p>
        </p:txBody>
      </p:sp>
      <p:pic>
        <p:nvPicPr>
          <p:cNvPr id="150" name="Shape 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7275" y="1346162"/>
            <a:ext cx="3609450" cy="3333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Cool Wheelchair videos</a:t>
            </a:r>
          </a:p>
        </p:txBody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Moto+ wheelchair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u="sng">
                <a:solidFill>
                  <a:schemeClr val="accent5"/>
                </a:solidFill>
                <a:hlinkClick r:id="rId3"/>
              </a:rPr>
              <a:t>https://www.youtube.com/watch?v=3NUjnIeAlJg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Future Wheelchair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u="sng">
                <a:solidFill>
                  <a:schemeClr val="accent5"/>
                </a:solidFill>
                <a:hlinkClick r:id="rId4"/>
              </a:rPr>
              <a:t>https://www.youtube.com/watch?v=WiJNLhDxmXs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u="sng">
                <a:solidFill>
                  <a:schemeClr val="accent5"/>
                </a:solidFill>
                <a:hlinkClick r:id="rId5"/>
              </a:rPr>
              <a:t>https://www.indiegogo.com/projects/hovering-steprover-new#/</a:t>
            </a:r>
            <a:r>
              <a:rPr lang="en"/>
              <a:t> Crowdfunding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Types of Wheelchairs</a:t>
            </a:r>
          </a:p>
        </p:txBody>
      </p:sp>
      <p:sp>
        <p:nvSpPr>
          <p:cNvPr id="162" name="Shape 16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https://www.karmanhealthcare.com/different-types-of-wheelchairs/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http://www.topendwheelchair.com/our-chairs/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Powered Wheelchairs Safety</a:t>
            </a:r>
          </a:p>
        </p:txBody>
      </p:sp>
      <p:sp>
        <p:nvSpPr>
          <p:cNvPr id="168" name="Shape 16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The National Institute for Rehabilitation Engineering (NIRE) report</a:t>
            </a:r>
          </a:p>
          <a:p>
            <a:pPr indent="-228600" lvl="0" marL="457200" rtl="0">
              <a:spcBef>
                <a:spcPts val="0"/>
              </a:spcBef>
            </a:pPr>
            <a:r>
              <a:rPr b="1" lang="en"/>
              <a:t>High injury rates </a:t>
            </a:r>
            <a:r>
              <a:rPr lang="en"/>
              <a:t>are reported for disabled people using power wheelchairs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Recommendations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Never buy a mobility aid from an advertiser or vendor without first having it recommended by a physician or therapist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Have the seller visit the user at his/her residence: to adjust it to fit the user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Arrange for a mobility trainer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Make it a firm policy to never attempt to drive the mobility aid under conditions that are new to you, such as at the beach or outdoors.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en" sz="1000"/>
              <a:t>Source (</a:t>
            </a:r>
            <a:r>
              <a:rPr lang="en" sz="1000"/>
              <a:t>http://www.schepens.harvard.edu/images/stories/nire/mobility-training.pdf)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Questions?</a:t>
            </a:r>
          </a:p>
        </p:txBody>
      </p:sp>
      <p:sp>
        <p:nvSpPr>
          <p:cNvPr id="174" name="Shape 17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Cool Powered Wheelchairs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Extreme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https://www.youtube.com/watch?v=oVs_4dtNERY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