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17"/>
  </p:notesMasterIdLst>
  <p:sldIdLst>
    <p:sldId id="256" r:id="rId2"/>
    <p:sldId id="280" r:id="rId3"/>
    <p:sldId id="281" r:id="rId4"/>
    <p:sldId id="276" r:id="rId5"/>
    <p:sldId id="283" r:id="rId6"/>
    <p:sldId id="288" r:id="rId7"/>
    <p:sldId id="289" r:id="rId8"/>
    <p:sldId id="282" r:id="rId9"/>
    <p:sldId id="286" r:id="rId10"/>
    <p:sldId id="287" r:id="rId11"/>
    <p:sldId id="277" r:id="rId12"/>
    <p:sldId id="284" r:id="rId13"/>
    <p:sldId id="278" r:id="rId14"/>
    <p:sldId id="285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0"/>
    <p:restoredTop sz="93465"/>
  </p:normalViewPr>
  <p:slideViewPr>
    <p:cSldViewPr snapToGrid="0" snapToObjects="1">
      <p:cViewPr>
        <p:scale>
          <a:sx n="91" d="100"/>
          <a:sy n="91" d="100"/>
        </p:scale>
        <p:origin x="60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82F25-8BF7-E24F-8809-849F5FF15085}" type="datetimeFigureOut">
              <a:rPr lang="en-US" smtClean="0"/>
              <a:t>2/13/17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C7746-A8A4-2F4B-828C-B0A9A3969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57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www.healthgrades.com</a:t>
            </a:r>
            <a:r>
              <a:rPr lang="en-US" dirty="0" smtClean="0"/>
              <a:t>/conditions/ischemic-heart-disease--symptoms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C7746-A8A4-2F4B-828C-B0A9A39690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73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www.cdc.gov</a:t>
            </a:r>
            <a:r>
              <a:rPr lang="en-US" dirty="0" smtClean="0"/>
              <a:t>/obesity/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C7746-A8A4-2F4B-828C-B0A9A39690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3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A366B32-D04A-7A49-BDF4-DC26131BB5F4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7B2E984-F529-7F46-9E11-9BB56ECAD9B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2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ropellerhealth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DQrEK7BWF-k" TargetMode="Externa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Jb8mPchIyf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efaly.com/" TargetMode="Externa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Categories of Impairment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>breathing</a:t>
            </a:r>
            <a:r>
              <a:rPr lang="en-US" sz="4400" dirty="0"/>
              <a:t>, obesity, </a:t>
            </a:r>
            <a:r>
              <a:rPr lang="en-US" sz="4400" dirty="0" smtClean="0"/>
              <a:t>&amp; chronic conditions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510485"/>
            <a:ext cx="10058400" cy="1143000"/>
          </a:xfrm>
        </p:spPr>
        <p:txBody>
          <a:bodyPr/>
          <a:lstStyle/>
          <a:p>
            <a:pPr algn="ctr"/>
            <a:r>
              <a:rPr lang="en-US" dirty="0" smtClean="0"/>
              <a:t>Rachel STuck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75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Chronic Obstructive Pulmonary Disease (COPD)</a:t>
            </a:r>
          </a:p>
          <a:p>
            <a:pPr lvl="1"/>
            <a:r>
              <a:rPr lang="en-US" dirty="0" smtClean="0"/>
              <a:t>Emphysema:</a:t>
            </a:r>
          </a:p>
          <a:p>
            <a:pPr lvl="2"/>
            <a:r>
              <a:rPr lang="en-US" dirty="0" smtClean="0"/>
              <a:t>Symptoms: shortness of breath, cough, difficulty breathing, exhaustion, weight loss, depression, fast heartbeat </a:t>
            </a:r>
          </a:p>
          <a:p>
            <a:pPr lvl="1"/>
            <a:r>
              <a:rPr lang="en-US" dirty="0" smtClean="0"/>
              <a:t>Chronic Bronchitis:</a:t>
            </a:r>
          </a:p>
          <a:p>
            <a:pPr lvl="2"/>
            <a:r>
              <a:rPr lang="en-US" dirty="0" smtClean="0"/>
              <a:t>Symptoms: shortness of breath, cough, wheezing, chest pain, chest tightness, sore throat,</a:t>
            </a:r>
          </a:p>
          <a:p>
            <a:r>
              <a:rPr lang="en-US" dirty="0" smtClean="0"/>
              <a:t>Asthma:</a:t>
            </a:r>
          </a:p>
          <a:p>
            <a:pPr lvl="2"/>
            <a:r>
              <a:rPr lang="en-US" dirty="0" smtClean="0"/>
              <a:t>Symptoms: coughing, wheezing, difficulty breathing, chest tightness, fatigue</a:t>
            </a:r>
            <a:endParaRPr lang="en-US" dirty="0"/>
          </a:p>
          <a:p>
            <a:r>
              <a:rPr lang="en-US" dirty="0" smtClean="0"/>
              <a:t>Comorbidities for COPD &amp; Asthma:</a:t>
            </a:r>
          </a:p>
          <a:p>
            <a:pPr lvl="2"/>
            <a:r>
              <a:rPr lang="en-US" dirty="0"/>
              <a:t>high blood </a:t>
            </a:r>
            <a:r>
              <a:rPr lang="en-US" dirty="0" smtClean="0"/>
              <a:t>pressure, impaired mobility, insomnia, sinusitis, migraine, depression, stomach ulcers, cancer</a:t>
            </a:r>
          </a:p>
          <a:p>
            <a:pPr lvl="2"/>
            <a:endParaRPr lang="en-US" dirty="0"/>
          </a:p>
          <a:p>
            <a:pPr marL="0">
              <a:buNone/>
            </a:pPr>
            <a:r>
              <a:rPr lang="en-US" sz="1200" dirty="0"/>
              <a:t>https://</a:t>
            </a:r>
            <a:r>
              <a:rPr lang="en-US" sz="1200" dirty="0" err="1"/>
              <a:t>www.youtube.com</a:t>
            </a:r>
            <a:r>
              <a:rPr lang="en-US" sz="1200" dirty="0"/>
              <a:t>/</a:t>
            </a:r>
            <a:r>
              <a:rPr lang="en-US" sz="1200" dirty="0" err="1"/>
              <a:t>watch?v</a:t>
            </a:r>
            <a:r>
              <a:rPr lang="en-US" sz="1200" dirty="0"/>
              <a:t>=15DBE6giDUA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7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Assistive Technology for Breathing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 smtClean="0"/>
              <a:t>Propeller: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1200" dirty="0" smtClean="0">
                <a:hlinkClick r:id="rId2"/>
              </a:rPr>
              <a:t>https</a:t>
            </a:r>
            <a:r>
              <a:rPr lang="en-US" sz="1200" dirty="0">
                <a:hlinkClick r:id="rId2"/>
              </a:rPr>
              <a:t>://www.propellerhealth.com</a:t>
            </a:r>
            <a:r>
              <a:rPr lang="en-US" sz="1200" dirty="0" smtClean="0">
                <a:hlinkClick r:id="rId2"/>
              </a:rPr>
              <a:t>/</a:t>
            </a:r>
            <a:endParaRPr lang="en-US" sz="1200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Wizdy</a:t>
            </a:r>
            <a:r>
              <a:rPr lang="en-US" dirty="0" smtClean="0"/>
              <a:t> Pets: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1200" dirty="0"/>
              <a:t>http://</a:t>
            </a:r>
            <a:r>
              <a:rPr lang="en-US" sz="1200" dirty="0" err="1"/>
              <a:t>wizdygames.com</a:t>
            </a:r>
            <a:r>
              <a:rPr lang="en-US" sz="1200" dirty="0"/>
              <a:t>/apps/</a:t>
            </a:r>
            <a:r>
              <a:rPr lang="en-US" sz="1200" dirty="0" err="1"/>
              <a:t>wizdypets</a:t>
            </a:r>
            <a:endParaRPr lang="en-US" sz="1200" dirty="0" smtClean="0"/>
          </a:p>
          <a:p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40" y="2131752"/>
            <a:ext cx="2544405" cy="2257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210" y="2213780"/>
            <a:ext cx="1697062" cy="212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4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Physiological Impairments &amp; Assistive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Fibromyalgia</a:t>
            </a:r>
          </a:p>
          <a:p>
            <a:pPr lvl="1"/>
            <a:r>
              <a:rPr lang="en-US" dirty="0" smtClean="0"/>
              <a:t>Symptoms: widespread pain, fatigue, cognitive difficulties, depression, headaches,</a:t>
            </a:r>
          </a:p>
          <a:p>
            <a:pPr lvl="1"/>
            <a:r>
              <a:rPr lang="en-US" dirty="0" smtClean="0"/>
              <a:t>Assistive Techs: mobility </a:t>
            </a:r>
            <a:r>
              <a:rPr lang="en-US" dirty="0"/>
              <a:t>aids (walkers, wheelchairs, scooters) braces or splints, orthotics,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Gastro-intestinal disease</a:t>
            </a:r>
          </a:p>
          <a:p>
            <a:pPr lvl="1"/>
            <a:r>
              <a:rPr lang="en-US" dirty="0" smtClean="0"/>
              <a:t>Symptoms: chronic abdominal pain, hiccups, nausea/vomiting, rumination, constipation, diarrhea, gas</a:t>
            </a:r>
          </a:p>
          <a:p>
            <a:pPr lvl="1"/>
            <a:r>
              <a:rPr lang="en-US" dirty="0"/>
              <a:t>Assistive </a:t>
            </a:r>
            <a:r>
              <a:rPr lang="en-US" dirty="0" smtClean="0"/>
              <a:t>Techs: health monitoring app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927" y="4329404"/>
            <a:ext cx="1040243" cy="191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3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Physiological Impairments &amp; Assistive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Chronic Fatigue Syndrome</a:t>
            </a:r>
          </a:p>
          <a:p>
            <a:pPr lvl="1"/>
            <a:r>
              <a:rPr lang="en-US" dirty="0"/>
              <a:t>Symptoms: extreme fatigue that does not improve with rest (no known cause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Assistive </a:t>
            </a:r>
            <a:r>
              <a:rPr lang="en-US" dirty="0" smtClean="0"/>
              <a:t>Techs: </a:t>
            </a:r>
            <a:r>
              <a:rPr lang="en-US" dirty="0" err="1" smtClean="0"/>
              <a:t>MyTherapy</a:t>
            </a:r>
            <a:r>
              <a:rPr lang="en-US" dirty="0" smtClean="0"/>
              <a:t> (disease management app)</a:t>
            </a:r>
            <a:endParaRPr lang="en-US" dirty="0"/>
          </a:p>
          <a:p>
            <a:r>
              <a:rPr lang="en-US" dirty="0"/>
              <a:t>Cancer</a:t>
            </a:r>
          </a:p>
          <a:p>
            <a:pPr lvl="1"/>
            <a:r>
              <a:rPr lang="en-US" dirty="0"/>
              <a:t>Symptoms: fatigue, weight changes, cough, difficulty swallowing, persistent indigestion, unexplained joint/muscle pain, unexplained bleeding/bruising</a:t>
            </a:r>
          </a:p>
          <a:p>
            <a:pPr lvl="1"/>
            <a:r>
              <a:rPr lang="en-US" dirty="0"/>
              <a:t>Side effects of Radiation: fatigue, irritation of skin, long term-heart problems </a:t>
            </a:r>
          </a:p>
          <a:p>
            <a:pPr lvl="1"/>
            <a:r>
              <a:rPr lang="en-US" dirty="0"/>
              <a:t>Side effects of Chemotherapy: headaches, stomach pain, muscle pain, </a:t>
            </a:r>
            <a:r>
              <a:rPr lang="en-US" dirty="0" smtClean="0"/>
              <a:t>peripheral</a:t>
            </a:r>
          </a:p>
          <a:p>
            <a:pPr lvl="1"/>
            <a:r>
              <a:rPr lang="en-US" dirty="0"/>
              <a:t>Assistive </a:t>
            </a:r>
            <a:r>
              <a:rPr lang="en-US" dirty="0" smtClean="0"/>
              <a:t>Techs: listed wigs, prostheses</a:t>
            </a:r>
          </a:p>
          <a:p>
            <a:pPr lvl="2"/>
            <a:r>
              <a:rPr lang="en-US" dirty="0" smtClean="0"/>
              <a:t>Do these count as assistive technologies?</a:t>
            </a:r>
          </a:p>
        </p:txBody>
      </p:sp>
    </p:spTree>
    <p:extLst>
      <p:ext uri="{BB962C8B-B14F-4D97-AF65-F5344CB8AC3E}">
        <p14:creationId xmlns:p14="http://schemas.microsoft.com/office/powerpoint/2010/main" val="1626867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Ischemic Heart Disease</a:t>
            </a:r>
          </a:p>
          <a:p>
            <a:pPr lvl="1"/>
            <a:r>
              <a:rPr lang="en-US" dirty="0" smtClean="0"/>
              <a:t>Symptoms: chest pain, chest pressure, shortness of breath</a:t>
            </a:r>
          </a:p>
          <a:p>
            <a:pPr lvl="1"/>
            <a:r>
              <a:rPr lang="en-US" dirty="0" smtClean="0"/>
              <a:t>Assistive Techs: health management apps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Other General Heart Disease Symptoms</a:t>
            </a:r>
          </a:p>
          <a:p>
            <a:pPr lvl="1"/>
            <a:r>
              <a:rPr lang="en-US" dirty="0"/>
              <a:t>angina (chest pain sometimes radiating down the left arm or into the jaw);</a:t>
            </a:r>
          </a:p>
          <a:p>
            <a:pPr lvl="1"/>
            <a:r>
              <a:rPr lang="en-US" dirty="0"/>
              <a:t>sensations of fluttering, thumping, pounding, or racing of the heart (palpitations);</a:t>
            </a:r>
          </a:p>
          <a:p>
            <a:pPr lvl="1"/>
            <a:r>
              <a:rPr lang="en-US" dirty="0"/>
              <a:t>edema (swelling and fluid retention in the legs, ankles, abdomen, lungs, or heart);</a:t>
            </a:r>
          </a:p>
          <a:p>
            <a:pPr lvl="1"/>
            <a:r>
              <a:rPr lang="en-US" dirty="0"/>
              <a:t>lightheadedness, weakness, dizziness, or fainting spells;</a:t>
            </a:r>
          </a:p>
          <a:p>
            <a:pPr lvl="1"/>
            <a:r>
              <a:rPr lang="en-US" dirty="0"/>
              <a:t>breathlessness;</a:t>
            </a:r>
          </a:p>
          <a:p>
            <a:pPr lvl="1"/>
            <a:r>
              <a:rPr lang="en-US" dirty="0"/>
              <a:t>chronic fatigue; and</a:t>
            </a:r>
          </a:p>
          <a:p>
            <a:pPr lvl="1"/>
            <a:r>
              <a:rPr lang="en-US" dirty="0"/>
              <a:t>gastric upset (or nausea)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959" y="1845734"/>
            <a:ext cx="2039846" cy="252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7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I</a:t>
            </a:r>
            <a:endParaRPr lang="en-US" dirty="0"/>
          </a:p>
          <a:p>
            <a:pPr lvl="1"/>
            <a:r>
              <a:rPr lang="en-US" dirty="0"/>
              <a:t>Symptoms: extreme fatigue that does not improve with rest (no known cause</a:t>
            </a:r>
            <a:r>
              <a:rPr lang="en-US" dirty="0" smtClean="0"/>
              <a:t>)</a:t>
            </a:r>
          </a:p>
          <a:p>
            <a:r>
              <a:rPr lang="en-US" dirty="0"/>
              <a:t>Type </a:t>
            </a:r>
            <a:r>
              <a:rPr lang="en-US" dirty="0" smtClean="0"/>
              <a:t>II</a:t>
            </a:r>
            <a:endParaRPr lang="en-US" dirty="0"/>
          </a:p>
          <a:p>
            <a:pPr lvl="1"/>
            <a:r>
              <a:rPr lang="en-US" dirty="0" smtClean="0"/>
              <a:t>Symptoms: dry mouth, blurred vision, fatigue, slow healing cuts, yeast infections, urinary tract infections, itchy skin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Assistive Techs:</a:t>
            </a:r>
          </a:p>
          <a:p>
            <a:pPr lvl="1"/>
            <a:r>
              <a:rPr lang="en-US" dirty="0" smtClean="0"/>
              <a:t>Vision aids (magnifiers)</a:t>
            </a:r>
          </a:p>
          <a:p>
            <a:pPr lvl="1"/>
            <a:r>
              <a:rPr lang="en-US" dirty="0" smtClean="0"/>
              <a:t>Portion plate</a:t>
            </a:r>
          </a:p>
          <a:p>
            <a:pPr lvl="1"/>
            <a:r>
              <a:rPr lang="en-US" dirty="0" smtClean="0"/>
              <a:t>Glucose monitor</a:t>
            </a:r>
          </a:p>
          <a:p>
            <a:pPr lvl="1"/>
            <a:r>
              <a:rPr lang="en-US" dirty="0" smtClean="0"/>
              <a:t>Watch/PDA reminder</a:t>
            </a:r>
          </a:p>
          <a:p>
            <a:pPr marL="292608" lvl="1" indent="0">
              <a:buNone/>
            </a:pPr>
            <a:endParaRPr lang="en-US" dirty="0"/>
          </a:p>
        </p:txBody>
      </p:sp>
      <p:pic>
        <p:nvPicPr>
          <p:cNvPr id="4" name="Picture 3" descr="protion control plat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9103" y="3826413"/>
            <a:ext cx="2461844" cy="215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02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Arthritis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Symptoms:</a:t>
            </a:r>
          </a:p>
          <a:p>
            <a:pPr marL="292608" lvl="1" indent="0">
              <a:buNone/>
            </a:pPr>
            <a:r>
              <a:rPr lang="en-US" sz="1800" dirty="0" smtClean="0"/>
              <a:t>Fatigue</a:t>
            </a:r>
          </a:p>
          <a:p>
            <a:pPr marL="292608" lvl="1" indent="0">
              <a:buNone/>
            </a:pPr>
            <a:r>
              <a:rPr lang="en-US" dirty="0" smtClean="0"/>
              <a:t>Joint: pain, tenderness, swelling, redness, warmth, stiffness</a:t>
            </a:r>
          </a:p>
          <a:p>
            <a:pPr marL="292608" lvl="1" indent="0">
              <a:buNone/>
            </a:pPr>
            <a:r>
              <a:rPr lang="en-US" sz="1800" dirty="0" smtClean="0"/>
              <a:t>Loss of joint range of motion</a:t>
            </a:r>
          </a:p>
          <a:p>
            <a:pPr marL="292608" lvl="1" indent="0">
              <a:buNone/>
            </a:pPr>
            <a:r>
              <a:rPr lang="en-US" dirty="0" smtClean="0"/>
              <a:t>Limping</a:t>
            </a:r>
          </a:p>
          <a:p>
            <a:pPr marL="292608" lvl="1" indent="0">
              <a:buNone/>
            </a:pPr>
            <a:r>
              <a:rPr lang="en-US" sz="1800" dirty="0" smtClean="0"/>
              <a:t>Joint deformity</a:t>
            </a:r>
          </a:p>
          <a:p>
            <a:pPr marL="292608" lvl="1" indent="0">
              <a:buNone/>
            </a:pPr>
            <a:r>
              <a:rPr lang="en-US" dirty="0" smtClean="0"/>
              <a:t>Loss of joint function</a:t>
            </a:r>
          </a:p>
          <a:p>
            <a:pPr marL="292608" lvl="1" indent="0">
              <a:buNone/>
            </a:pPr>
            <a:r>
              <a:rPr lang="en-US" sz="1800" dirty="0" smtClean="0"/>
              <a:t>Anemia</a:t>
            </a:r>
          </a:p>
          <a:p>
            <a:pPr marL="292608" lvl="1" indent="0">
              <a:buNone/>
            </a:pPr>
            <a:r>
              <a:rPr lang="en-US" dirty="0" smtClean="0"/>
              <a:t>Fever</a:t>
            </a:r>
          </a:p>
          <a:p>
            <a:pPr marL="292608" lvl="1" indent="0">
              <a:buNone/>
            </a:pPr>
            <a:endParaRPr lang="en-US" sz="1800" dirty="0"/>
          </a:p>
          <a:p>
            <a:pPr marL="292608" lvl="1" indent="0">
              <a:buNone/>
            </a:pPr>
            <a:endParaRPr lang="en-US" dirty="0" smtClean="0"/>
          </a:p>
          <a:p>
            <a:pPr marL="292608" lvl="1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www.youtube.com/watch?v=DQrEK7BWF-k</a:t>
            </a:r>
            <a:r>
              <a:rPr lang="en-US" dirty="0" smtClean="0"/>
              <a:t> (0:53-1:30)</a:t>
            </a:r>
            <a:endParaRPr lang="en-US" sz="1800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379" y="1845733"/>
            <a:ext cx="3238735" cy="4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04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Arthritis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268195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Assistive Techs:</a:t>
            </a:r>
          </a:p>
          <a:p>
            <a:pPr lvl="1"/>
            <a:r>
              <a:rPr lang="en-US" dirty="0" smtClean="0"/>
              <a:t>To get around:</a:t>
            </a:r>
          </a:p>
          <a:p>
            <a:pPr lvl="2"/>
            <a:r>
              <a:rPr lang="en-US" dirty="0" smtClean="0"/>
              <a:t>Cane/crutch</a:t>
            </a:r>
            <a:endParaRPr lang="en-US" dirty="0"/>
          </a:p>
          <a:p>
            <a:pPr lvl="2"/>
            <a:r>
              <a:rPr lang="en-US" dirty="0" smtClean="0"/>
              <a:t>Orthotics</a:t>
            </a:r>
          </a:p>
          <a:p>
            <a:pPr lvl="2"/>
            <a:r>
              <a:rPr lang="en-US" dirty="0" smtClean="0"/>
              <a:t>Braces/Splints</a:t>
            </a:r>
          </a:p>
          <a:p>
            <a:pPr lvl="2"/>
            <a:r>
              <a:rPr lang="en-US" dirty="0" err="1" smtClean="0"/>
              <a:t>Reachers</a:t>
            </a:r>
            <a:endParaRPr lang="en-US" dirty="0" smtClean="0"/>
          </a:p>
          <a:p>
            <a:pPr lvl="2"/>
            <a:r>
              <a:rPr lang="en-US" dirty="0" smtClean="0"/>
              <a:t>Taller chairs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marL="201168" lvl="1" indent="0">
              <a:buNone/>
            </a:pPr>
            <a:r>
              <a:rPr lang="en-US" sz="1000" dirty="0"/>
              <a:t>http://</a:t>
            </a:r>
            <a:r>
              <a:rPr lang="en-US" sz="1000" dirty="0" err="1"/>
              <a:t>www.arthritissupplies.com</a:t>
            </a:r>
            <a:r>
              <a:rPr lang="en-US" sz="1000" dirty="0"/>
              <a:t>/</a:t>
            </a:r>
          </a:p>
          <a:p>
            <a:pPr lvl="1"/>
            <a:r>
              <a:rPr lang="en-US" sz="1800" dirty="0" smtClean="0"/>
              <a:t>Kitchen:</a:t>
            </a:r>
          </a:p>
          <a:p>
            <a:pPr lvl="2"/>
            <a:r>
              <a:rPr lang="en-US" dirty="0" smtClean="0"/>
              <a:t>Double handed pots</a:t>
            </a:r>
          </a:p>
          <a:p>
            <a:pPr lvl="2"/>
            <a:r>
              <a:rPr lang="en-US" sz="1400" dirty="0" smtClean="0"/>
              <a:t>Electronic can/jar openers</a:t>
            </a:r>
          </a:p>
          <a:p>
            <a:pPr lvl="2"/>
            <a:r>
              <a:rPr lang="en-US" dirty="0" smtClean="0"/>
              <a:t>Larger knobs and levers</a:t>
            </a:r>
          </a:p>
          <a:p>
            <a:pPr lvl="2"/>
            <a:endParaRPr lang="en-US" sz="1400" dirty="0"/>
          </a:p>
          <a:p>
            <a:pPr lvl="2"/>
            <a:endParaRPr lang="en-US" sz="1400" dirty="0" smtClean="0"/>
          </a:p>
          <a:p>
            <a:pPr lvl="2"/>
            <a:endParaRPr lang="en-US" sz="1400" dirty="0" smtClean="0"/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32" y="3872189"/>
            <a:ext cx="1382805" cy="13651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047" y="3437631"/>
            <a:ext cx="3167529" cy="22342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941" y="3759639"/>
            <a:ext cx="1841351" cy="212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51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Arthritis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lvl="1"/>
            <a:r>
              <a:rPr lang="en-US" dirty="0" smtClean="0"/>
              <a:t>Bedroom:</a:t>
            </a:r>
          </a:p>
          <a:p>
            <a:pPr lvl="2"/>
            <a:r>
              <a:rPr lang="en-US" dirty="0" smtClean="0"/>
              <a:t>Large buttons, hooks, closers</a:t>
            </a:r>
          </a:p>
          <a:p>
            <a:pPr lvl="2"/>
            <a:r>
              <a:rPr lang="en-US" dirty="0" smtClean="0"/>
              <a:t>Voice activated lamp</a:t>
            </a:r>
          </a:p>
          <a:p>
            <a:pPr lvl="2"/>
            <a:r>
              <a:rPr lang="en-US" dirty="0" smtClean="0"/>
              <a:t>Sock aids</a:t>
            </a:r>
          </a:p>
          <a:p>
            <a:pPr lvl="2"/>
            <a:r>
              <a:rPr lang="en-US" dirty="0" smtClean="0"/>
              <a:t>Zipper pulls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r>
              <a:rPr lang="en-US" sz="1800" dirty="0" smtClean="0"/>
              <a:t>Bathroom:</a:t>
            </a:r>
          </a:p>
          <a:p>
            <a:pPr lvl="2"/>
            <a:r>
              <a:rPr lang="en-US" sz="1400" dirty="0" smtClean="0"/>
              <a:t>Grab bars</a:t>
            </a:r>
          </a:p>
          <a:p>
            <a:pPr lvl="2"/>
            <a:r>
              <a:rPr lang="en-US" dirty="0" smtClean="0"/>
              <a:t>Shower chair</a:t>
            </a:r>
            <a:endParaRPr lang="en-US" sz="1400" dirty="0" smtClean="0"/>
          </a:p>
          <a:p>
            <a:pPr lvl="2"/>
            <a:endParaRPr lang="en-US" sz="1400" dirty="0" smtClean="0"/>
          </a:p>
          <a:p>
            <a:pPr lvl="2"/>
            <a:endParaRPr lang="en-US" sz="1400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356" y="2493705"/>
            <a:ext cx="1744781" cy="24879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45" y="3858262"/>
            <a:ext cx="1645176" cy="12604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564" y="2733929"/>
            <a:ext cx="2843303" cy="313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14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Obesity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Symptoms:</a:t>
            </a:r>
          </a:p>
          <a:p>
            <a:pPr lvl="1"/>
            <a:r>
              <a:rPr lang="en-US" dirty="0" smtClean="0"/>
              <a:t>Increases likelihood of: hypertension, high cholesterol, Type 2 diabetes, coronary heart disease, stroke, gallbladder disease, some cancers, mental illness, and </a:t>
            </a:r>
            <a:r>
              <a:rPr lang="en-US" dirty="0"/>
              <a:t>o</a:t>
            </a:r>
            <a:r>
              <a:rPr lang="en-US" dirty="0" smtClean="0"/>
              <a:t>steoarthritis Sleep </a:t>
            </a:r>
            <a:r>
              <a:rPr lang="en-US" dirty="0"/>
              <a:t>apnea and breathing problems</a:t>
            </a:r>
          </a:p>
          <a:p>
            <a:pPr lvl="1"/>
            <a:r>
              <a:rPr lang="en-US" dirty="0" smtClean="0"/>
              <a:t>Body pain 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ifficulty </a:t>
            </a:r>
            <a:r>
              <a:rPr lang="en-US" dirty="0"/>
              <a:t>with physical </a:t>
            </a:r>
            <a:r>
              <a:rPr lang="en-US" dirty="0" smtClean="0"/>
              <a:t>functioning</a:t>
            </a:r>
            <a:endParaRPr lang="en-US" dirty="0"/>
          </a:p>
          <a:p>
            <a:r>
              <a:rPr lang="en-US" dirty="0" smtClean="0"/>
              <a:t>Video:</a:t>
            </a:r>
          </a:p>
          <a:p>
            <a:r>
              <a:rPr lang="en-US" dirty="0"/>
              <a:t> </a:t>
            </a:r>
            <a:r>
              <a:rPr lang="en-US" dirty="0">
                <a:hlinkClick r:id="rId3"/>
              </a:rPr>
              <a:t>https://www.youtube.com/watch?v=Jb8mPchIyfE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566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Obesity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Assistive Techs: food/diet apps,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2704448"/>
            <a:ext cx="2474155" cy="32730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915" y="2723923"/>
            <a:ext cx="3099777" cy="31720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692" y="3026380"/>
            <a:ext cx="3807586" cy="28768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553" y="2604348"/>
            <a:ext cx="2811866" cy="329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7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30.3% of adults suffer from severe headache or migraine</a:t>
            </a:r>
          </a:p>
          <a:p>
            <a:r>
              <a:rPr lang="en-US" dirty="0" smtClean="0"/>
              <a:t>Symptoms:</a:t>
            </a:r>
          </a:p>
          <a:p>
            <a:pPr lvl="1" fontAlgn="base"/>
            <a:r>
              <a:rPr lang="en-US" dirty="0"/>
              <a:t>Moderate to severe headaches</a:t>
            </a:r>
          </a:p>
          <a:p>
            <a:pPr lvl="1" fontAlgn="base"/>
            <a:r>
              <a:rPr lang="en-US" dirty="0"/>
              <a:t>Headaches on one side of your head only</a:t>
            </a:r>
          </a:p>
          <a:p>
            <a:pPr lvl="1" fontAlgn="base"/>
            <a:r>
              <a:rPr lang="en-US" dirty="0"/>
              <a:t>Pulsating headache pain</a:t>
            </a:r>
          </a:p>
          <a:p>
            <a:pPr lvl="1" fontAlgn="base"/>
            <a:r>
              <a:rPr lang="en-US" dirty="0"/>
              <a:t>Headaches aggravated by routine physical activity</a:t>
            </a:r>
          </a:p>
          <a:p>
            <a:pPr lvl="1" fontAlgn="base"/>
            <a:r>
              <a:rPr lang="en-US" dirty="0"/>
              <a:t>Headaches that cause nausea, vomiting or both</a:t>
            </a:r>
          </a:p>
          <a:p>
            <a:pPr lvl="1" fontAlgn="base"/>
            <a:r>
              <a:rPr lang="en-US" dirty="0"/>
              <a:t>Headaches coupled with sensitivity to light and sound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29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Assistive Techs:</a:t>
            </a:r>
          </a:p>
          <a:p>
            <a:pPr lvl="1"/>
            <a:r>
              <a:rPr lang="en-US" dirty="0" smtClean="0"/>
              <a:t>Anti-glare filter for computer monitor</a:t>
            </a:r>
          </a:p>
          <a:p>
            <a:pPr lvl="1"/>
            <a:r>
              <a:rPr lang="en-US" dirty="0" smtClean="0"/>
              <a:t>Air purification systems (for fragrance triggers)</a:t>
            </a:r>
          </a:p>
          <a:p>
            <a:pPr lvl="1"/>
            <a:r>
              <a:rPr lang="en-US" dirty="0" smtClean="0"/>
              <a:t>Sunglasses</a:t>
            </a:r>
          </a:p>
          <a:p>
            <a:pPr lvl="1"/>
            <a:r>
              <a:rPr lang="en-US" dirty="0">
                <a:hlinkClick r:id="rId2"/>
              </a:rPr>
              <a:t>http://www.cefaly.com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Apps: 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rainwave tuner</a:t>
            </a:r>
          </a:p>
          <a:p>
            <a:pPr lvl="2"/>
            <a:r>
              <a:rPr lang="en-US" dirty="0" smtClean="0"/>
              <a:t>Binaural Beats therapy</a:t>
            </a:r>
          </a:p>
          <a:p>
            <a:pPr lvl="2"/>
            <a:r>
              <a:rPr lang="en-US" dirty="0" err="1" smtClean="0"/>
              <a:t>iHeadache</a:t>
            </a:r>
            <a:r>
              <a:rPr lang="en-US" dirty="0" smtClean="0"/>
              <a:t>/Headache Diary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5423" y="1845734"/>
            <a:ext cx="3776055" cy="290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16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Questions???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262" y="1926257"/>
            <a:ext cx="4488269" cy="40665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47" y="1920240"/>
            <a:ext cx="6570515" cy="406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2195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2743</TotalTime>
  <Words>669</Words>
  <Application>Microsoft Macintosh PowerPoint</Application>
  <PresentationFormat>Widescreen</PresentationFormat>
  <Paragraphs>161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Retrospect</vt:lpstr>
      <vt:lpstr>Categories of Impairment:  breathing, obesity, &amp; chronic conditions</vt:lpstr>
      <vt:lpstr>Breathing</vt:lpstr>
      <vt:lpstr>Assistive Technology for Breathing</vt:lpstr>
      <vt:lpstr>Physiological Impairments &amp; Assistive Technologies</vt:lpstr>
      <vt:lpstr>Physiological Impairments &amp; Assistive Technologies</vt:lpstr>
      <vt:lpstr>Heart Disease</vt:lpstr>
      <vt:lpstr>Diabetes</vt:lpstr>
      <vt:lpstr>Arthritis</vt:lpstr>
      <vt:lpstr>Arthritis</vt:lpstr>
      <vt:lpstr>Arthritis</vt:lpstr>
      <vt:lpstr>Obesity</vt:lpstr>
      <vt:lpstr>Obesity</vt:lpstr>
      <vt:lpstr>Migraine</vt:lpstr>
      <vt:lpstr>Migraine</vt:lpstr>
      <vt:lpstr>Questions???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 Acquisition  of Knitting</dc:title>
  <dc:creator>Stuck, Rachel E</dc:creator>
  <cp:lastModifiedBy>Stuck, Rachel E</cp:lastModifiedBy>
  <cp:revision>46</cp:revision>
  <dcterms:created xsi:type="dcterms:W3CDTF">2016-11-30T12:32:35Z</dcterms:created>
  <dcterms:modified xsi:type="dcterms:W3CDTF">2017-02-15T17:45:01Z</dcterms:modified>
</cp:coreProperties>
</file>